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7" r:id="rId5"/>
    <p:sldId id="611" r:id="rId6"/>
    <p:sldId id="614" r:id="rId7"/>
    <p:sldId id="612" r:id="rId8"/>
    <p:sldId id="615" r:id="rId9"/>
    <p:sldId id="616" r:id="rId10"/>
    <p:sldId id="617" r:id="rId11"/>
    <p:sldId id="620" r:id="rId12"/>
    <p:sldId id="621" r:id="rId13"/>
    <p:sldId id="622" r:id="rId14"/>
    <p:sldId id="624" r:id="rId15"/>
    <p:sldId id="627" r:id="rId16"/>
    <p:sldId id="628" r:id="rId17"/>
    <p:sldId id="632" r:id="rId18"/>
    <p:sldId id="634" r:id="rId19"/>
    <p:sldId id="59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43A273-CD4F-48E3-8208-D3B703314B0F}" v="188" dt="2026-07-09T17:15:36.075"/>
    <p1510:client id="{D1730765-9E67-4D36-B08B-7765C4631C11}" v="3" dt="2026-07-10T16:17:11.3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404"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BC5BE8-3556-4A3A-A652-4ECEABE9DB25}" type="datetimeFigureOut">
              <a:rPr lang="en-US" smtClean="0"/>
              <a:t>7/15/2026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095913-3AA2-4D4C-B53F-966E16AA640D}" type="slidenum">
              <a:rPr lang="en-US" smtClean="0"/>
              <a:t>‹#›</a:t>
            </a:fld>
            <a:endParaRPr lang="en-US"/>
          </a:p>
        </p:txBody>
      </p:sp>
    </p:spTree>
    <p:extLst>
      <p:ext uri="{BB962C8B-B14F-4D97-AF65-F5344CB8AC3E}">
        <p14:creationId xmlns:p14="http://schemas.microsoft.com/office/powerpoint/2010/main" val="24801405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7CE989-8E7E-4F97-A818-3E45444EBCA2}" type="slidenum">
              <a:rPr lang="en-US" altLang="en-US" smtClean="0"/>
              <a:pPr/>
              <a:t>1</a:t>
            </a:fld>
            <a:endParaRPr lang="en-US" altLang="en-US" dirty="0"/>
          </a:p>
        </p:txBody>
      </p:sp>
    </p:spTree>
    <p:extLst>
      <p:ext uri="{BB962C8B-B14F-4D97-AF65-F5344CB8AC3E}">
        <p14:creationId xmlns:p14="http://schemas.microsoft.com/office/powerpoint/2010/main" val="1849126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2_Adient-MASTER_copy theme 1 column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9" name="Text Placeholder 9"/>
          <p:cNvSpPr>
            <a:spLocks noGrp="1"/>
          </p:cNvSpPr>
          <p:nvPr>
            <p:ph type="body" sz="quarter" idx="28" hasCustomPrompt="1"/>
          </p:nvPr>
        </p:nvSpPr>
        <p:spPr>
          <a:xfrm>
            <a:off x="359998" y="1295999"/>
            <a:ext cx="11466000" cy="4868263"/>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Tree>
    <p:extLst>
      <p:ext uri="{BB962C8B-B14F-4D97-AF65-F5344CB8AC3E}">
        <p14:creationId xmlns:p14="http://schemas.microsoft.com/office/powerpoint/2010/main" val="886992832"/>
      </p:ext>
    </p:extLst>
  </p:cSld>
  <p:clrMapOvr>
    <a:masterClrMapping/>
  </p:clrMapOvr>
  <p:extLst>
    <p:ext uri="{DCECCB84-F9BA-43D5-87BE-67443E8EF086}">
      <p15:sldGuideLst xmlns:p15="http://schemas.microsoft.com/office/powerpoint/2012/main">
        <p15:guide id="1" pos="5813">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1_Adient-MASTER_copy theme 3 top photos; 3 columns">
    <p:spTree>
      <p:nvGrpSpPr>
        <p:cNvPr id="1" name=""/>
        <p:cNvGrpSpPr/>
        <p:nvPr/>
      </p:nvGrpSpPr>
      <p:grpSpPr>
        <a:xfrm>
          <a:off x="0" y="0"/>
          <a:ext cx="0" cy="0"/>
          <a:chOff x="0" y="0"/>
          <a:chExt cx="0" cy="0"/>
        </a:xfrm>
      </p:grpSpPr>
      <p:sp>
        <p:nvSpPr>
          <p:cNvPr id="17" name="Text Placeholder 6"/>
          <p:cNvSpPr>
            <a:spLocks noGrp="1"/>
          </p:cNvSpPr>
          <p:nvPr>
            <p:ph type="body" sz="quarter" idx="34"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18" name="Text Placeholder 9"/>
          <p:cNvSpPr>
            <a:spLocks noGrp="1"/>
          </p:cNvSpPr>
          <p:nvPr>
            <p:ph type="body" sz="quarter" idx="35" hasCustomPrompt="1"/>
          </p:nvPr>
        </p:nvSpPr>
        <p:spPr>
          <a:xfrm>
            <a:off x="359998" y="1296000"/>
            <a:ext cx="11466000" cy="2268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defRPr/>
            </a:lvl3pPr>
            <a:lvl4pPr>
              <a:spcAft>
                <a:spcPts val="600"/>
              </a:spcAft>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7"/>
          <p:cNvSpPr>
            <a:spLocks noGrp="1"/>
          </p:cNvSpPr>
          <p:nvPr>
            <p:ph type="pic" sz="quarter" idx="23"/>
          </p:nvPr>
        </p:nvSpPr>
        <p:spPr>
          <a:xfrm>
            <a:off x="365759" y="3935864"/>
            <a:ext cx="2598104"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12" name="Picture Placeholder 7"/>
          <p:cNvSpPr>
            <a:spLocks noGrp="1"/>
          </p:cNvSpPr>
          <p:nvPr>
            <p:ph type="pic" sz="quarter" idx="24"/>
          </p:nvPr>
        </p:nvSpPr>
        <p:spPr>
          <a:xfrm>
            <a:off x="3323135" y="3935864"/>
            <a:ext cx="2593478"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13" name="Picture Placeholder 7"/>
          <p:cNvSpPr>
            <a:spLocks noGrp="1"/>
          </p:cNvSpPr>
          <p:nvPr>
            <p:ph type="pic" sz="quarter" idx="25"/>
          </p:nvPr>
        </p:nvSpPr>
        <p:spPr>
          <a:xfrm>
            <a:off x="9237888" y="3935864"/>
            <a:ext cx="2574000"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2" name="Footer Placeholder 1"/>
          <p:cNvSpPr>
            <a:spLocks noGrp="1"/>
          </p:cNvSpPr>
          <p:nvPr>
            <p:ph type="ftr" sz="quarter" idx="29"/>
          </p:nvPr>
        </p:nvSpPr>
        <p:spPr/>
        <p:txBody>
          <a:bodyPr/>
          <a:lstStyle/>
          <a:p>
            <a:r>
              <a:rPr lang="en-US" dirty="0"/>
              <a:t>Adient /IRIS-MQR Issue </a:t>
            </a:r>
            <a:r>
              <a:rPr lang="en-US" dirty="0" err="1"/>
              <a:t>Trainng</a:t>
            </a:r>
            <a:r>
              <a:rPr lang="en-US" dirty="0"/>
              <a:t>/ 2019</a:t>
            </a:r>
          </a:p>
        </p:txBody>
      </p:sp>
      <p:sp>
        <p:nvSpPr>
          <p:cNvPr id="14" name="Picture Placeholder 7"/>
          <p:cNvSpPr>
            <a:spLocks noGrp="1"/>
          </p:cNvSpPr>
          <p:nvPr>
            <p:ph type="pic" sz="quarter" idx="33"/>
          </p:nvPr>
        </p:nvSpPr>
        <p:spPr>
          <a:xfrm>
            <a:off x="6280511" y="3935864"/>
            <a:ext cx="2582502" cy="2214000"/>
          </a:xfrm>
          <a:prstGeom prst="rect">
            <a:avLst/>
          </a:prstGeom>
          <a:noFill/>
        </p:spPr>
        <p:txBody>
          <a:bodyPr rtlCol="0">
            <a:noAutofit/>
          </a:bodyPr>
          <a:lstStyle>
            <a:lvl1pPr>
              <a:defRPr lang="en-US" dirty="0"/>
            </a:lvl1pPr>
          </a:lstStyle>
          <a:p>
            <a:pPr lvl="0"/>
            <a:r>
              <a:rPr lang="en-US" noProof="0" dirty="0"/>
              <a:t>Click icon to add picture</a:t>
            </a:r>
          </a:p>
        </p:txBody>
      </p:sp>
    </p:spTree>
    <p:extLst>
      <p:ext uri="{BB962C8B-B14F-4D97-AF65-F5344CB8AC3E}">
        <p14:creationId xmlns:p14="http://schemas.microsoft.com/office/powerpoint/2010/main" val="437753808"/>
      </p:ext>
    </p:extLst>
  </p:cSld>
  <p:clrMapOvr>
    <a:masterClrMapping/>
  </p:clrMapOvr>
  <p:extLst>
    <p:ext uri="{DCECCB84-F9BA-43D5-87BE-67443E8EF086}">
      <p15:sldGuideLst xmlns:p15="http://schemas.microsoft.com/office/powerpoint/2012/main">
        <p15:guide id="1" orient="horz" pos="2478">
          <p15:clr>
            <a:srgbClr val="FBAE40"/>
          </p15:clr>
        </p15:guide>
        <p15:guide id="2" orient="horz" pos="2251">
          <p15:clr>
            <a:srgbClr val="FBAE40"/>
          </p15:clr>
        </p15:guide>
        <p15:guide id="3" pos="1867">
          <p15:clr>
            <a:srgbClr val="FBAE40"/>
          </p15:clr>
        </p15:guide>
        <p15:guide id="4" pos="2093">
          <p15:clr>
            <a:srgbClr val="FBAE40"/>
          </p15:clr>
        </p15:guide>
        <p15:guide id="5" pos="3727">
          <p15:clr>
            <a:srgbClr val="FBAE40"/>
          </p15:clr>
        </p15:guide>
        <p15:guide id="6" pos="3951">
          <p15:clr>
            <a:srgbClr val="FBAE40"/>
          </p15:clr>
        </p15:guide>
        <p15:guide id="7" pos="5583">
          <p15:clr>
            <a:srgbClr val="FBAE40"/>
          </p15:clr>
        </p15:guide>
        <p15:guide id="8" pos="581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2_Adient-MASTER_copy theme 2 top photos; 2columns">
    <p:spTree>
      <p:nvGrpSpPr>
        <p:cNvPr id="1" name=""/>
        <p:cNvGrpSpPr/>
        <p:nvPr/>
      </p:nvGrpSpPr>
      <p:grpSpPr>
        <a:xfrm>
          <a:off x="0" y="0"/>
          <a:ext cx="0" cy="0"/>
          <a:chOff x="0" y="0"/>
          <a:chExt cx="0" cy="0"/>
        </a:xfrm>
      </p:grpSpPr>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8" name="Picture Placeholder 7"/>
          <p:cNvSpPr>
            <a:spLocks noGrp="1"/>
          </p:cNvSpPr>
          <p:nvPr>
            <p:ph type="pic" sz="quarter" idx="20"/>
          </p:nvPr>
        </p:nvSpPr>
        <p:spPr>
          <a:xfrm>
            <a:off x="6096000" y="1344768"/>
            <a:ext cx="5729712"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9" name="Picture Placeholder 7"/>
          <p:cNvSpPr>
            <a:spLocks noGrp="1"/>
          </p:cNvSpPr>
          <p:nvPr>
            <p:ph type="pic" sz="quarter" idx="21"/>
          </p:nvPr>
        </p:nvSpPr>
        <p:spPr>
          <a:xfrm>
            <a:off x="360000" y="3931619"/>
            <a:ext cx="5729712" cy="2214000"/>
          </a:xfrm>
          <a:prstGeom prst="rect">
            <a:avLst/>
          </a:prstGeom>
          <a:noFill/>
        </p:spPr>
        <p:txBody>
          <a:bodyPr rtlCol="0">
            <a:noAutofit/>
          </a:bodyPr>
          <a:lstStyle>
            <a:lvl1pPr>
              <a:defRPr lang="en-US" dirty="0"/>
            </a:lvl1pPr>
          </a:lstStyle>
          <a:p>
            <a:pPr lvl="0"/>
            <a:r>
              <a:rPr lang="en-US" noProof="0"/>
              <a:t>Click icon to add picture</a:t>
            </a:r>
            <a:endParaRPr lang="en-US" noProof="0" dirty="0"/>
          </a:p>
        </p:txBody>
      </p:sp>
      <p:sp>
        <p:nvSpPr>
          <p:cNvPr id="18"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19" name="Text Placeholder 9"/>
          <p:cNvSpPr>
            <a:spLocks noGrp="1"/>
          </p:cNvSpPr>
          <p:nvPr>
            <p:ph type="body" sz="quarter" idx="28" hasCustomPrompt="1"/>
          </p:nvPr>
        </p:nvSpPr>
        <p:spPr>
          <a:xfrm>
            <a:off x="360000" y="1344768"/>
            <a:ext cx="5736000" cy="2214000"/>
          </a:xfrm>
          <a:prstGeom prst="rect">
            <a:avLst/>
          </a:prstGeom>
          <a:solidFill>
            <a:schemeClr val="tx2"/>
          </a:solidFill>
        </p:spPr>
        <p:txBody>
          <a:bodyPr lIns="144000" tIns="144000" rIns="144000" bIns="144000" anchor="t" anchorCtr="0"/>
          <a:lstStyle>
            <a:lvl1pPr>
              <a:spcAft>
                <a:spcPts val="600"/>
              </a:spcAft>
              <a:buClr>
                <a:schemeClr val="bg2"/>
              </a:buClr>
              <a:defRPr sz="1800">
                <a:solidFill>
                  <a:schemeClr val="bg1"/>
                </a:solidFill>
              </a:defRPr>
            </a:lvl1pPr>
            <a:lvl2pPr>
              <a:spcAft>
                <a:spcPts val="600"/>
              </a:spcAft>
              <a:buClr>
                <a:schemeClr val="bg2"/>
              </a:buClr>
              <a:defRPr>
                <a:solidFill>
                  <a:schemeClr val="bg1"/>
                </a:solidFill>
              </a:defRPr>
            </a:lvl2pPr>
            <a:lvl3pPr>
              <a:spcAft>
                <a:spcPts val="600"/>
              </a:spcAft>
              <a:buClr>
                <a:schemeClr val="bg2"/>
              </a:buClr>
              <a:defRPr>
                <a:solidFill>
                  <a:schemeClr val="bg1"/>
                </a:solidFill>
              </a:defRPr>
            </a:lvl3pPr>
            <a:lvl4pPr>
              <a:spcAft>
                <a:spcPts val="600"/>
              </a:spcAft>
              <a:buClr>
                <a:schemeClr val="bg2"/>
              </a:buClr>
              <a:defRPr>
                <a:solidFill>
                  <a:schemeClr val="bg1"/>
                </a:solidFill>
              </a:defRPr>
            </a:lvl4pPr>
            <a:lvl5pPr marL="685800" indent="-228600">
              <a:spcAft>
                <a:spcPts val="600"/>
              </a:spcAft>
              <a:buClr>
                <a:schemeClr val="bg2"/>
              </a:buClr>
              <a:buFont typeface="Arial" panose="020B0604020202020204" pitchFamily="34" charset="0"/>
              <a:buChar cha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9"/>
          <p:cNvSpPr>
            <a:spLocks noGrp="1"/>
          </p:cNvSpPr>
          <p:nvPr>
            <p:ph type="body" sz="quarter" idx="29" hasCustomPrompt="1"/>
          </p:nvPr>
        </p:nvSpPr>
        <p:spPr>
          <a:xfrm>
            <a:off x="6096000" y="3931619"/>
            <a:ext cx="5729712" cy="2214000"/>
          </a:xfrm>
          <a:prstGeom prst="rect">
            <a:avLst/>
          </a:prstGeom>
          <a:solidFill>
            <a:schemeClr val="tx2"/>
          </a:solidFill>
        </p:spPr>
        <p:txBody>
          <a:bodyPr lIns="144000" tIns="144000" rIns="144000" bIns="144000" anchor="t" anchorCtr="0"/>
          <a:lstStyle>
            <a:lvl1pPr>
              <a:spcAft>
                <a:spcPts val="600"/>
              </a:spcAft>
              <a:buClr>
                <a:schemeClr val="bg2"/>
              </a:buClr>
              <a:defRPr sz="1800">
                <a:solidFill>
                  <a:schemeClr val="bg1"/>
                </a:solidFill>
              </a:defRPr>
            </a:lvl1pPr>
            <a:lvl2pPr>
              <a:spcAft>
                <a:spcPts val="600"/>
              </a:spcAft>
              <a:buClr>
                <a:schemeClr val="bg2"/>
              </a:buClr>
              <a:defRPr>
                <a:solidFill>
                  <a:schemeClr val="bg1"/>
                </a:solidFill>
              </a:defRPr>
            </a:lvl2pPr>
            <a:lvl3pPr>
              <a:spcAft>
                <a:spcPts val="600"/>
              </a:spcAft>
              <a:buClr>
                <a:schemeClr val="bg2"/>
              </a:buClr>
              <a:defRPr>
                <a:solidFill>
                  <a:schemeClr val="bg1"/>
                </a:solidFill>
              </a:defRPr>
            </a:lvl3pPr>
            <a:lvl4pPr>
              <a:spcAft>
                <a:spcPts val="600"/>
              </a:spcAft>
              <a:buClr>
                <a:schemeClr val="bg2"/>
              </a:buClr>
              <a:defRPr>
                <a:solidFill>
                  <a:schemeClr val="bg1"/>
                </a:solidFill>
              </a:defRPr>
            </a:lvl4pPr>
            <a:lvl5pPr marL="685800" indent="-228600">
              <a:spcAft>
                <a:spcPts val="600"/>
              </a:spcAft>
              <a:buClr>
                <a:schemeClr val="bg2"/>
              </a:buClr>
              <a:buFont typeface="Arial" panose="020B0604020202020204" pitchFamily="34" charset="0"/>
              <a:buChar cha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41212587"/>
      </p:ext>
    </p:extLst>
  </p:cSld>
  <p:clrMapOvr>
    <a:masterClrMapping/>
  </p:clrMapOvr>
  <p:extLst>
    <p:ext uri="{DCECCB84-F9BA-43D5-87BE-67443E8EF086}">
      <p15:sldGuideLst xmlns:p15="http://schemas.microsoft.com/office/powerpoint/2012/main">
        <p15:guide id="1" pos="3840">
          <p15:clr>
            <a:srgbClr val="FBAE40"/>
          </p15:clr>
        </p15:guide>
        <p15:guide id="2" orient="horz" pos="2236">
          <p15:clr>
            <a:srgbClr val="FBAE40"/>
          </p15:clr>
        </p15:guide>
        <p15:guide id="3" orient="horz" pos="2467">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3_Adient-MASTER_table-chart theme full width">
    <p:spTree>
      <p:nvGrpSpPr>
        <p:cNvPr id="1" name=""/>
        <p:cNvGrpSpPr/>
        <p:nvPr/>
      </p:nvGrpSpPr>
      <p:grpSpPr>
        <a:xfrm>
          <a:off x="0" y="0"/>
          <a:ext cx="0" cy="0"/>
          <a:chOff x="0" y="0"/>
          <a:chExt cx="0" cy="0"/>
        </a:xfrm>
      </p:grpSpPr>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9" name="Text Placeholder 9"/>
          <p:cNvSpPr>
            <a:spLocks noGrp="1"/>
          </p:cNvSpPr>
          <p:nvPr>
            <p:ph type="body" sz="quarter" idx="28"/>
          </p:nvPr>
        </p:nvSpPr>
        <p:spPr>
          <a:xfrm>
            <a:off x="360000" y="0"/>
            <a:ext cx="9612000" cy="914400"/>
          </a:xfrm>
          <a:prstGeom prst="rect">
            <a:avLst/>
          </a:prstGeom>
        </p:spPr>
        <p:txBody>
          <a:bodyPr lIns="0" tIns="0" rIns="0" bIns="0" anchor="ctr" anchorCtr="0"/>
          <a:lstStyle>
            <a:lvl1pPr>
              <a:spcAft>
                <a:spcPts val="0"/>
              </a:spcAft>
              <a:defRPr sz="2400">
                <a:solidFill>
                  <a:schemeClr val="bg1"/>
                </a:solidFill>
              </a:defRPr>
            </a:lvl1pPr>
          </a:lstStyle>
          <a:p>
            <a:pPr lvl="0"/>
            <a:r>
              <a:rPr lang="en-US" dirty="0"/>
              <a:t>Edit Master text styles</a:t>
            </a:r>
          </a:p>
        </p:txBody>
      </p:sp>
      <p:sp>
        <p:nvSpPr>
          <p:cNvPr id="12" name="Diagrammplatzhalter 11"/>
          <p:cNvSpPr>
            <a:spLocks noGrp="1"/>
          </p:cNvSpPr>
          <p:nvPr>
            <p:ph type="chart" sz="quarter" idx="29"/>
          </p:nvPr>
        </p:nvSpPr>
        <p:spPr>
          <a:xfrm>
            <a:off x="359999" y="1840375"/>
            <a:ext cx="11462114" cy="4279624"/>
          </a:xfrm>
          <a:prstGeom prst="rect">
            <a:avLst/>
          </a:prstGeom>
        </p:spPr>
        <p:txBody>
          <a:bodyPr lIns="0" tIns="0" rIns="0" bIns="0"/>
          <a:lstStyle/>
          <a:p>
            <a:endParaRPr lang="de-DE" dirty="0"/>
          </a:p>
        </p:txBody>
      </p:sp>
      <p:sp>
        <p:nvSpPr>
          <p:cNvPr id="5" name="Text Placeholder 9"/>
          <p:cNvSpPr>
            <a:spLocks noGrp="1"/>
          </p:cNvSpPr>
          <p:nvPr>
            <p:ph type="body" sz="quarter" idx="30" hasCustomPrompt="1"/>
          </p:nvPr>
        </p:nvSpPr>
        <p:spPr>
          <a:xfrm>
            <a:off x="359998" y="1295999"/>
            <a:ext cx="5377227" cy="544375"/>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p:txBody>
      </p:sp>
    </p:spTree>
    <p:extLst>
      <p:ext uri="{BB962C8B-B14F-4D97-AF65-F5344CB8AC3E}">
        <p14:creationId xmlns:p14="http://schemas.microsoft.com/office/powerpoint/2010/main" val="266360889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4_Adient-MASTER_table-chart theme chart left">
    <p:spTree>
      <p:nvGrpSpPr>
        <p:cNvPr id="1" name=""/>
        <p:cNvGrpSpPr/>
        <p:nvPr/>
      </p:nvGrpSpPr>
      <p:grpSpPr>
        <a:xfrm>
          <a:off x="0" y="0"/>
          <a:ext cx="0" cy="0"/>
          <a:chOff x="0" y="0"/>
          <a:chExt cx="0" cy="0"/>
        </a:xfrm>
      </p:grpSpPr>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13" name="Text Placeholder 9"/>
          <p:cNvSpPr>
            <a:spLocks noGrp="1"/>
          </p:cNvSpPr>
          <p:nvPr>
            <p:ph type="body" sz="quarter" idx="29" hasCustomPrompt="1"/>
          </p:nvPr>
        </p:nvSpPr>
        <p:spPr>
          <a:xfrm>
            <a:off x="6461999" y="1295999"/>
            <a:ext cx="5382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9"/>
          <p:cNvSpPr>
            <a:spLocks noGrp="1"/>
          </p:cNvSpPr>
          <p:nvPr>
            <p:ph type="body" sz="quarter" idx="28" hasCustomPrompt="1"/>
          </p:nvPr>
        </p:nvSpPr>
        <p:spPr>
          <a:xfrm>
            <a:off x="359998" y="1295999"/>
            <a:ext cx="5377227" cy="544375"/>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p:txBody>
      </p:sp>
      <p:sp>
        <p:nvSpPr>
          <p:cNvPr id="5" name="Diagrammplatzhalter 4"/>
          <p:cNvSpPr>
            <a:spLocks noGrp="1"/>
          </p:cNvSpPr>
          <p:nvPr>
            <p:ph type="chart" sz="quarter" idx="31"/>
          </p:nvPr>
        </p:nvSpPr>
        <p:spPr>
          <a:xfrm>
            <a:off x="360363" y="1840375"/>
            <a:ext cx="5376862" cy="4315949"/>
          </a:xfrm>
          <a:prstGeom prst="rect">
            <a:avLst/>
          </a:prstGeom>
        </p:spPr>
        <p:txBody>
          <a:bodyPr/>
          <a:lstStyle/>
          <a:p>
            <a:endParaRPr lang="de-DE"/>
          </a:p>
        </p:txBody>
      </p:sp>
    </p:spTree>
    <p:extLst>
      <p:ext uri="{BB962C8B-B14F-4D97-AF65-F5344CB8AC3E}">
        <p14:creationId xmlns:p14="http://schemas.microsoft.com/office/powerpoint/2010/main" val="1879496445"/>
      </p:ext>
    </p:extLst>
  </p:cSld>
  <p:clrMapOvr>
    <a:masterClrMapping/>
  </p:clrMapOvr>
  <p:extLst>
    <p:ext uri="{DCECCB84-F9BA-43D5-87BE-67443E8EF086}">
      <p15:sldGuideLst xmlns:p15="http://schemas.microsoft.com/office/powerpoint/2012/main">
        <p15:guide id="1" pos="4066">
          <p15:clr>
            <a:srgbClr val="FBAE40"/>
          </p15:clr>
        </p15:guide>
        <p15:guide id="2" pos="361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5_Adient-MASTER_table-chart theme chart right">
    <p:spTree>
      <p:nvGrpSpPr>
        <p:cNvPr id="1" name=""/>
        <p:cNvGrpSpPr/>
        <p:nvPr/>
      </p:nvGrpSpPr>
      <p:grpSpPr>
        <a:xfrm>
          <a:off x="0" y="0"/>
          <a:ext cx="0" cy="0"/>
          <a:chOff x="0" y="0"/>
          <a:chExt cx="0" cy="0"/>
        </a:xfrm>
      </p:grpSpPr>
      <p:sp>
        <p:nvSpPr>
          <p:cNvPr id="8" name="Diagrammplatzhalter 4"/>
          <p:cNvSpPr>
            <a:spLocks noGrp="1"/>
          </p:cNvSpPr>
          <p:nvPr>
            <p:ph type="chart" sz="quarter" idx="32"/>
          </p:nvPr>
        </p:nvSpPr>
        <p:spPr>
          <a:xfrm>
            <a:off x="6462365" y="1840375"/>
            <a:ext cx="5376862" cy="4323887"/>
          </a:xfrm>
          <a:prstGeom prst="rect">
            <a:avLst/>
          </a:prstGeom>
        </p:spPr>
        <p:txBody>
          <a:bodyPr/>
          <a:lstStyle/>
          <a:p>
            <a:endParaRPr lang="de-DE"/>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12" name="Text Placeholder 9"/>
          <p:cNvSpPr>
            <a:spLocks noGrp="1"/>
          </p:cNvSpPr>
          <p:nvPr>
            <p:ph type="body" sz="quarter" idx="28" hasCustomPrompt="1"/>
          </p:nvPr>
        </p:nvSpPr>
        <p:spPr>
          <a:xfrm>
            <a:off x="359998" y="1295999"/>
            <a:ext cx="5377227" cy="4868263"/>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31" hasCustomPrompt="1"/>
          </p:nvPr>
        </p:nvSpPr>
        <p:spPr>
          <a:xfrm>
            <a:off x="6462000" y="1295999"/>
            <a:ext cx="5377227" cy="544375"/>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p:txBody>
      </p:sp>
    </p:spTree>
    <p:extLst>
      <p:ext uri="{BB962C8B-B14F-4D97-AF65-F5344CB8AC3E}">
        <p14:creationId xmlns:p14="http://schemas.microsoft.com/office/powerpoint/2010/main" val="4195013223"/>
      </p:ext>
    </p:extLst>
  </p:cSld>
  <p:clrMapOvr>
    <a:masterClrMapping/>
  </p:clrMapOvr>
  <p:extLst>
    <p:ext uri="{DCECCB84-F9BA-43D5-87BE-67443E8EF086}">
      <p15:sldGuideLst xmlns:p15="http://schemas.microsoft.com/office/powerpoint/2012/main">
        <p15:guide id="1" pos="4067">
          <p15:clr>
            <a:srgbClr val="FBAE40"/>
          </p15:clr>
        </p15:guide>
        <p15:guide id="2" pos="361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6_Adient-MASTER_table-chart theme full width no copy">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Tree>
    <p:extLst>
      <p:ext uri="{BB962C8B-B14F-4D97-AF65-F5344CB8AC3E}">
        <p14:creationId xmlns:p14="http://schemas.microsoft.com/office/powerpoint/2010/main" val="3610543605"/>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7_Adient-MASTER_copy theme full photo">
    <p:spTree>
      <p:nvGrpSpPr>
        <p:cNvPr id="1" name=""/>
        <p:cNvGrpSpPr/>
        <p:nvPr/>
      </p:nvGrpSpPr>
      <p:grpSpPr>
        <a:xfrm>
          <a:off x="0" y="0"/>
          <a:ext cx="0" cy="0"/>
          <a:chOff x="0" y="0"/>
          <a:chExt cx="0" cy="0"/>
        </a:xfrm>
      </p:grpSpPr>
      <p:sp>
        <p:nvSpPr>
          <p:cNvPr id="8" name="Picture Placeholder 7"/>
          <p:cNvSpPr>
            <a:spLocks noGrp="1"/>
          </p:cNvSpPr>
          <p:nvPr>
            <p:ph type="pic" sz="quarter" idx="23"/>
          </p:nvPr>
        </p:nvSpPr>
        <p:spPr>
          <a:xfrm>
            <a:off x="0" y="914400"/>
            <a:ext cx="12192000" cy="5495544"/>
          </a:xfrm>
          <a:prstGeom prst="rect">
            <a:avLst/>
          </a:prstGeom>
          <a:pattFill prst="wdUpDiag">
            <a:fgClr>
              <a:schemeClr val="bg1">
                <a:lumMod val="75000"/>
              </a:schemeClr>
            </a:fgClr>
            <a:bgClr>
              <a:schemeClr val="bg1"/>
            </a:bgClr>
          </a:pattFill>
        </p:spPr>
        <p:txBody>
          <a:bodyPr rtlCol="0">
            <a:noAutofit/>
          </a:bodyPr>
          <a:lstStyle>
            <a:lvl1pPr>
              <a:defRPr lang="en-US" dirty="0"/>
            </a:lvl1pPr>
          </a:lstStyle>
          <a:p>
            <a:pPr lvl="0"/>
            <a:r>
              <a:rPr lang="en-US" noProof="0" dirty="0"/>
              <a:t>Click icon to add picture</a:t>
            </a:r>
          </a:p>
        </p:txBody>
      </p:sp>
      <p:sp>
        <p:nvSpPr>
          <p:cNvPr id="2" name="Footer Placeholder 1"/>
          <p:cNvSpPr>
            <a:spLocks noGrp="1"/>
          </p:cNvSpPr>
          <p:nvPr>
            <p:ph type="ftr" sz="quarter" idx="29"/>
          </p:nvPr>
        </p:nvSpPr>
        <p:spPr/>
        <p:txBody>
          <a:bodyPr/>
          <a:lstStyle/>
          <a:p>
            <a:r>
              <a:rPr lang="en-US" dirty="0"/>
              <a:t>Adient /IRIS-MQR Issue </a:t>
            </a:r>
            <a:r>
              <a:rPr lang="en-US" dirty="0" err="1"/>
              <a:t>Trainng</a:t>
            </a:r>
            <a:r>
              <a:rPr lang="en-US" dirty="0"/>
              <a:t>/ 2019</a:t>
            </a:r>
          </a:p>
        </p:txBody>
      </p:sp>
      <p:sp>
        <p:nvSpPr>
          <p:cNvPr id="5" name="Text Placeholder 9"/>
          <p:cNvSpPr>
            <a:spLocks noGrp="1"/>
          </p:cNvSpPr>
          <p:nvPr>
            <p:ph type="body" sz="quarter" idx="28"/>
          </p:nvPr>
        </p:nvSpPr>
        <p:spPr>
          <a:xfrm>
            <a:off x="360000" y="0"/>
            <a:ext cx="9612000" cy="914400"/>
          </a:xfrm>
          <a:prstGeom prst="rect">
            <a:avLst/>
          </a:prstGeom>
        </p:spPr>
        <p:txBody>
          <a:bodyPr lIns="0" tIns="0" rIns="0" bIns="0" anchor="ctr" anchorCtr="0"/>
          <a:lstStyle>
            <a:lvl1pPr>
              <a:spcAft>
                <a:spcPts val="0"/>
              </a:spcAft>
              <a:defRPr sz="2400">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7085459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Footer Placeholder 1"/>
          <p:cNvSpPr>
            <a:spLocks noGrp="1"/>
          </p:cNvSpPr>
          <p:nvPr>
            <p:ph type="ftr" sz="quarter" idx="3"/>
          </p:nvPr>
        </p:nvSpPr>
        <p:spPr bwMode="black">
          <a:xfrm>
            <a:off x="540000" y="6468199"/>
            <a:ext cx="3456000" cy="182880"/>
          </a:xfrm>
          <a:prstGeom prst="rect">
            <a:avLst/>
          </a:prstGeom>
        </p:spPr>
        <p:txBody>
          <a:bodyPr vert="horz" lIns="0" tIns="0" rIns="0" bIns="45720" rtlCol="0" anchor="t" anchorCtr="0"/>
          <a:lstStyle>
            <a:lvl1pPr algn="l">
              <a:defRPr sz="1000">
                <a:solidFill>
                  <a:schemeClr val="bg1"/>
                </a:solidFill>
              </a:defRPr>
            </a:lvl1pPr>
          </a:lstStyle>
          <a:p>
            <a:r>
              <a:rPr lang="en-US" dirty="0"/>
              <a:t>Adient /IRIS-MQR Issue </a:t>
            </a:r>
            <a:r>
              <a:rPr lang="en-US" dirty="0" err="1"/>
              <a:t>Trainng</a:t>
            </a:r>
            <a:r>
              <a:rPr lang="en-US" dirty="0"/>
              <a:t>/ 2019</a:t>
            </a:r>
          </a:p>
        </p:txBody>
      </p:sp>
    </p:spTree>
    <p:extLst>
      <p:ext uri="{BB962C8B-B14F-4D97-AF65-F5344CB8AC3E}">
        <p14:creationId xmlns:p14="http://schemas.microsoft.com/office/powerpoint/2010/main" val="4327030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0E66E-659F-AB86-C5CD-520A8932979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17D4D5-7DAB-2A82-ADA6-7905F2E3B5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BABD21-5250-0664-279E-ADD9E1BD7A96}"/>
              </a:ext>
            </a:extLst>
          </p:cNvPr>
          <p:cNvSpPr>
            <a:spLocks noGrp="1"/>
          </p:cNvSpPr>
          <p:nvPr>
            <p:ph type="dt" sz="half" idx="10"/>
          </p:nvPr>
        </p:nvSpPr>
        <p:spPr/>
        <p:txBody>
          <a:bodyPr/>
          <a:lstStyle/>
          <a:p>
            <a:fld id="{9E5162D6-6516-48E4-B40F-7DF55C8FE377}" type="datetimeFigureOut">
              <a:rPr lang="en-US" smtClean="0"/>
              <a:t>7/15/2026</a:t>
            </a:fld>
            <a:endParaRPr lang="en-US"/>
          </a:p>
        </p:txBody>
      </p:sp>
      <p:sp>
        <p:nvSpPr>
          <p:cNvPr id="5" name="Footer Placeholder 4">
            <a:extLst>
              <a:ext uri="{FF2B5EF4-FFF2-40B4-BE49-F238E27FC236}">
                <a16:creationId xmlns:a16="http://schemas.microsoft.com/office/drawing/2014/main" id="{60FB7D59-BC03-AE98-3A16-0D1F729C9F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751EBA-CC88-0EFD-8980-2980C46E1D75}"/>
              </a:ext>
            </a:extLst>
          </p:cNvPr>
          <p:cNvSpPr>
            <a:spLocks noGrp="1"/>
          </p:cNvSpPr>
          <p:nvPr>
            <p:ph type="sldNum" sz="quarter" idx="12"/>
          </p:nvPr>
        </p:nvSpPr>
        <p:spPr/>
        <p:txBody>
          <a:bodyPr/>
          <a:lstStyle/>
          <a:p>
            <a:fld id="{DD77A044-2168-4FEF-A75B-A2FB4774A233}" type="slidenum">
              <a:rPr lang="en-US" smtClean="0"/>
              <a:t>‹#›</a:t>
            </a:fld>
            <a:endParaRPr lang="en-US"/>
          </a:p>
        </p:txBody>
      </p:sp>
    </p:spTree>
    <p:extLst>
      <p:ext uri="{BB962C8B-B14F-4D97-AF65-F5344CB8AC3E}">
        <p14:creationId xmlns:p14="http://schemas.microsoft.com/office/powerpoint/2010/main" val="4255573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itle theme photo-01">
    <p:spTree>
      <p:nvGrpSpPr>
        <p:cNvPr id="1" name=""/>
        <p:cNvGrpSpPr/>
        <p:nvPr/>
      </p:nvGrpSpPr>
      <p:grpSpPr>
        <a:xfrm>
          <a:off x="0" y="0"/>
          <a:ext cx="0" cy="0"/>
          <a:chOff x="0" y="0"/>
          <a:chExt cx="0" cy="0"/>
        </a:xfrm>
      </p:grpSpPr>
      <p:sp>
        <p:nvSpPr>
          <p:cNvPr id="4" name="Picture Placeholder 6"/>
          <p:cNvSpPr txBox="1">
            <a:spLocks/>
          </p:cNvSpPr>
          <p:nvPr userDrawn="1"/>
        </p:nvSpPr>
        <p:spPr>
          <a:xfrm>
            <a:off x="0" y="0"/>
            <a:ext cx="8594725" cy="6858000"/>
          </a:xfrm>
          <a:prstGeom prst="rect">
            <a:avLst/>
          </a:prstGeom>
          <a:blipFill>
            <a:blip r:embed="rId2"/>
            <a:stretch>
              <a:fillRect/>
            </a:stretch>
          </a:blipFill>
        </p:spPr>
        <p:txBody>
          <a:bodyPr/>
          <a:lstStyle>
            <a:lvl1pPr algn="l" rtl="0" eaLnBrk="1" fontAlgn="base" hangingPunct="1">
              <a:spcBef>
                <a:spcPct val="0"/>
              </a:spcBef>
              <a:spcAft>
                <a:spcPts val="600"/>
              </a:spcAft>
              <a:buFont typeface="Arial" panose="020B0604020202020204" pitchFamily="34" charset="0"/>
              <a:defRPr lang="en-US" b="1" kern="1200">
                <a:solidFill>
                  <a:schemeClr val="tx2"/>
                </a:solidFill>
                <a:latin typeface="+mn-lt"/>
                <a:ea typeface="+mn-ea"/>
                <a:cs typeface="+mn-cs"/>
              </a:defRPr>
            </a:lvl1pPr>
            <a:lvl2pPr algn="l" rtl="0" eaLnBrk="1" fontAlgn="base" hangingPunct="1">
              <a:spcBef>
                <a:spcPct val="0"/>
              </a:spcBef>
              <a:spcAft>
                <a:spcPts val="600"/>
              </a:spcAft>
              <a:buFont typeface="Arial" panose="020B0604020202020204" pitchFamily="34" charset="0"/>
              <a:defRPr sz="1600" kern="1200">
                <a:solidFill>
                  <a:schemeClr val="tx1"/>
                </a:solidFill>
                <a:latin typeface="+mn-lt"/>
                <a:ea typeface="+mn-ea"/>
                <a:cs typeface="+mn-cs"/>
              </a:defRPr>
            </a:lvl2pPr>
            <a:lvl3pPr marL="228600" indent="-228600" algn="l" rtl="0" eaLnBrk="1" fontAlgn="base" hangingPunct="1">
              <a:spcBef>
                <a:spcPct val="0"/>
              </a:spcBef>
              <a:spcAft>
                <a:spcPts val="600"/>
              </a:spcAft>
              <a:buFont typeface="Arial" panose="020B0604020202020204" pitchFamily="34" charset="0"/>
              <a:buChar char="&gt;"/>
              <a:defRPr sz="1600" kern="1200">
                <a:solidFill>
                  <a:schemeClr val="tx1"/>
                </a:solidFill>
                <a:latin typeface="+mn-lt"/>
                <a:ea typeface="+mn-ea"/>
                <a:cs typeface="+mn-cs"/>
              </a:defRPr>
            </a:lvl3pPr>
            <a:lvl4pPr marL="458788" indent="-228600" algn="l" rtl="0" eaLnBrk="1" fontAlgn="base" hangingPunct="1">
              <a:spcBef>
                <a:spcPct val="0"/>
              </a:spcBef>
              <a:spcAft>
                <a:spcPts val="600"/>
              </a:spcAft>
              <a:buFont typeface="Arial" panose="020B0604020202020204" pitchFamily="34" charset="0"/>
              <a:buChar char="‒"/>
              <a:defRPr sz="1400" kern="1200">
                <a:solidFill>
                  <a:schemeClr val="tx1"/>
                </a:solidFill>
                <a:latin typeface="+mn-lt"/>
                <a:ea typeface="+mn-ea"/>
                <a:cs typeface="+mn-cs"/>
              </a:defRPr>
            </a:lvl4pPr>
            <a:lvl5pPr marL="685800" indent="-228600" algn="l" rtl="0" eaLnBrk="1" fontAlgn="base" hangingPunct="1">
              <a:spcBef>
                <a:spcPct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dirty="0"/>
          </a:p>
        </p:txBody>
      </p:sp>
      <p:sp>
        <p:nvSpPr>
          <p:cNvPr id="5" name="Rectangle 3"/>
          <p:cNvSpPr/>
          <p:nvPr userDrawn="1"/>
        </p:nvSpPr>
        <p:spPr bwMode="ltGray">
          <a:xfrm>
            <a:off x="8591550" y="0"/>
            <a:ext cx="3614738" cy="6858000"/>
          </a:xfrm>
          <a:prstGeom prst="rect">
            <a:avLst/>
          </a:prstGeom>
          <a:solidFill>
            <a:srgbClr val="0046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6" name="Rectangle 4"/>
          <p:cNvSpPr/>
          <p:nvPr userDrawn="1"/>
        </p:nvSpPr>
        <p:spPr bwMode="ltGray">
          <a:xfrm>
            <a:off x="6126163" y="0"/>
            <a:ext cx="2468562"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7" name="Subtitle 2"/>
          <p:cNvSpPr txBox="1">
            <a:spLocks/>
          </p:cNvSpPr>
          <p:nvPr userDrawn="1"/>
        </p:nvSpPr>
        <p:spPr bwMode="white">
          <a:xfrm>
            <a:off x="6359525" y="5851525"/>
            <a:ext cx="5567363" cy="269875"/>
          </a:xfrm>
          <a:prstGeom prst="rect">
            <a:avLst/>
          </a:prstGeom>
          <a:noFill/>
          <a:ln>
            <a:noFill/>
          </a:ln>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spcAft>
                <a:spcPts val="600"/>
              </a:spcAft>
              <a:buFont typeface="Arial" panose="020B0604020202020204" pitchFamily="34" charset="0"/>
              <a:buNone/>
              <a:defRPr/>
            </a:pPr>
            <a:r>
              <a:rPr lang="en-US" altLang="en-US" sz="2000" b="1" i="0" dirty="0">
                <a:solidFill>
                  <a:srgbClr val="5E9DAB"/>
                </a:solidFill>
              </a:rPr>
              <a:t>Improving the experience of a world in motion</a:t>
            </a:r>
            <a:endParaRPr lang="en-US" altLang="en-US" sz="2400" b="1" i="0" dirty="0">
              <a:solidFill>
                <a:srgbClr val="5E9DAB"/>
              </a:solidFill>
            </a:endParaRPr>
          </a:p>
        </p:txBody>
      </p:sp>
      <p:pic>
        <p:nvPicPr>
          <p:cNvPr id="8" name="Picture 6"/>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9070975" y="430213"/>
            <a:ext cx="2627313"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14"/>
          <p:cNvSpPr>
            <a:spLocks noGrp="1"/>
          </p:cNvSpPr>
          <p:nvPr>
            <p:ph type="body" sz="quarter" idx="10"/>
          </p:nvPr>
        </p:nvSpPr>
        <p:spPr bwMode="white">
          <a:xfrm>
            <a:off x="559878" y="3657600"/>
            <a:ext cx="5554663" cy="1658937"/>
          </a:xfrm>
          <a:prstGeom prst="rect">
            <a:avLst/>
          </a:prstGeom>
        </p:spPr>
        <p:txBody>
          <a:bodyPr lIns="0" tIns="0" rIns="0" bIns="0"/>
          <a:lstStyle>
            <a:lvl1pPr>
              <a:defRPr sz="4000">
                <a:solidFill>
                  <a:schemeClr val="bg1"/>
                </a:solidFill>
                <a:latin typeface="+mj-lt"/>
              </a:defRPr>
            </a:lvl1pPr>
          </a:lstStyle>
          <a:p>
            <a:pPr lvl="0"/>
            <a:r>
              <a:rPr lang="en-US" dirty="0"/>
              <a:t>Edit Master text styles</a:t>
            </a:r>
          </a:p>
        </p:txBody>
      </p:sp>
      <p:sp>
        <p:nvSpPr>
          <p:cNvPr id="18" name="Text Placeholder 17"/>
          <p:cNvSpPr>
            <a:spLocks noGrp="1"/>
          </p:cNvSpPr>
          <p:nvPr>
            <p:ph type="body" sz="quarter" idx="11"/>
          </p:nvPr>
        </p:nvSpPr>
        <p:spPr bwMode="white">
          <a:xfrm>
            <a:off x="540000" y="5870448"/>
            <a:ext cx="4511675" cy="292100"/>
          </a:xfrm>
          <a:prstGeom prst="rect">
            <a:avLst/>
          </a:prstGeom>
        </p:spPr>
        <p:txBody>
          <a:bodyPr lIns="0" tIns="0" rIns="0" bIns="0"/>
          <a:lstStyle>
            <a:lvl1pPr>
              <a:defRPr>
                <a:solidFill>
                  <a:schemeClr val="bg1"/>
                </a:solidFill>
              </a:defRPr>
            </a:lvl1pPr>
          </a:lstStyle>
          <a:p>
            <a:pPr lvl="0"/>
            <a:r>
              <a:rPr lang="en-US" dirty="0"/>
              <a:t>Edit Master text styles</a:t>
            </a:r>
          </a:p>
        </p:txBody>
      </p:sp>
      <p:sp>
        <p:nvSpPr>
          <p:cNvPr id="9" name="Footer Placeholder 1"/>
          <p:cNvSpPr>
            <a:spLocks noGrp="1"/>
          </p:cNvSpPr>
          <p:nvPr>
            <p:ph type="ftr" sz="quarter" idx="3"/>
          </p:nvPr>
        </p:nvSpPr>
        <p:spPr bwMode="black">
          <a:xfrm>
            <a:off x="540000" y="6468199"/>
            <a:ext cx="3456000" cy="182880"/>
          </a:xfrm>
          <a:prstGeom prst="rect">
            <a:avLst/>
          </a:prstGeom>
        </p:spPr>
        <p:txBody>
          <a:bodyPr vert="horz" lIns="0" tIns="0" rIns="0" bIns="45720" rtlCol="0" anchor="t" anchorCtr="0"/>
          <a:lstStyle>
            <a:lvl1pPr algn="l">
              <a:defRPr sz="1000">
                <a:solidFill>
                  <a:schemeClr val="bg1"/>
                </a:solidFill>
              </a:defRPr>
            </a:lvl1pPr>
          </a:lstStyle>
          <a:p>
            <a:r>
              <a:rPr lang="en-US"/>
              <a:t>Title / Date / Public-Internal-Confidential-Restricted</a:t>
            </a:r>
            <a:endParaRPr lang="en-US" dirty="0"/>
          </a:p>
        </p:txBody>
      </p:sp>
    </p:spTree>
    <p:extLst>
      <p:ext uri="{BB962C8B-B14F-4D97-AF65-F5344CB8AC3E}">
        <p14:creationId xmlns:p14="http://schemas.microsoft.com/office/powerpoint/2010/main" val="224243988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3_Adient-MASTER_copy theme 2 columns">
    <p:spTree>
      <p:nvGrpSpPr>
        <p:cNvPr id="1" name=""/>
        <p:cNvGrpSpPr/>
        <p:nvPr/>
      </p:nvGrpSpPr>
      <p:grpSpPr>
        <a:xfrm>
          <a:off x="0" y="0"/>
          <a:ext cx="0" cy="0"/>
          <a:chOff x="0" y="0"/>
          <a:chExt cx="0" cy="0"/>
        </a:xfrm>
      </p:grpSpPr>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12" name="Text Placeholder 9"/>
          <p:cNvSpPr>
            <a:spLocks noGrp="1"/>
          </p:cNvSpPr>
          <p:nvPr>
            <p:ph type="body" sz="quarter" idx="28" hasCustomPrompt="1"/>
          </p:nvPr>
        </p:nvSpPr>
        <p:spPr>
          <a:xfrm>
            <a:off x="359998" y="1295999"/>
            <a:ext cx="5377227" cy="4868263"/>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29" hasCustomPrompt="1"/>
          </p:nvPr>
        </p:nvSpPr>
        <p:spPr>
          <a:xfrm>
            <a:off x="6462000" y="1295999"/>
            <a:ext cx="5377227" cy="4868263"/>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5352934"/>
      </p:ext>
    </p:extLst>
  </p:cSld>
  <p:clrMapOvr>
    <a:masterClrMapping/>
  </p:clrMapOvr>
  <p:extLst>
    <p:ext uri="{DCECCB84-F9BA-43D5-87BE-67443E8EF086}">
      <p15:sldGuideLst xmlns:p15="http://schemas.microsoft.com/office/powerpoint/2012/main">
        <p15:guide id="1" pos="4066">
          <p15:clr>
            <a:srgbClr val="FBAE40"/>
          </p15:clr>
        </p15:guide>
        <p15:guide id="2" pos="361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4_Adient-MASTER_copy theme 1 column; 2 photos">
    <p:spTree>
      <p:nvGrpSpPr>
        <p:cNvPr id="1" name=""/>
        <p:cNvGrpSpPr/>
        <p:nvPr/>
      </p:nvGrpSpPr>
      <p:grpSpPr>
        <a:xfrm>
          <a:off x="0" y="0"/>
          <a:ext cx="0" cy="0"/>
          <a:chOff x="0" y="0"/>
          <a:chExt cx="0" cy="0"/>
        </a:xfrm>
      </p:grpSpPr>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8" name="Picture Placeholder 7"/>
          <p:cNvSpPr>
            <a:spLocks noGrp="1"/>
          </p:cNvSpPr>
          <p:nvPr>
            <p:ph type="pic" sz="quarter" idx="20"/>
          </p:nvPr>
        </p:nvSpPr>
        <p:spPr>
          <a:xfrm>
            <a:off x="6461712" y="1344768"/>
            <a:ext cx="5364000" cy="2160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9" name="Picture Placeholder 7"/>
          <p:cNvSpPr>
            <a:spLocks noGrp="1"/>
          </p:cNvSpPr>
          <p:nvPr>
            <p:ph type="pic" sz="quarter" idx="21"/>
          </p:nvPr>
        </p:nvSpPr>
        <p:spPr>
          <a:xfrm>
            <a:off x="6461712" y="3997300"/>
            <a:ext cx="5364000" cy="2160000"/>
          </a:xfrm>
          <a:prstGeom prst="rect">
            <a:avLst/>
          </a:prstGeom>
          <a:noFill/>
        </p:spPr>
        <p:txBody>
          <a:bodyPr rtlCol="0">
            <a:noAutofit/>
          </a:bodyPr>
          <a:lstStyle>
            <a:lvl1pPr>
              <a:defRPr lang="en-US" dirty="0"/>
            </a:lvl1pPr>
          </a:lstStyle>
          <a:p>
            <a:pPr lvl="0"/>
            <a:r>
              <a:rPr lang="en-US" noProof="0"/>
              <a:t>Click icon to add picture</a:t>
            </a:r>
            <a:endParaRPr lang="en-US" noProof="0" dirty="0"/>
          </a:p>
        </p:txBody>
      </p:sp>
      <p:sp>
        <p:nvSpPr>
          <p:cNvPr id="15"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16" name="Text Placeholder 9"/>
          <p:cNvSpPr>
            <a:spLocks noGrp="1"/>
          </p:cNvSpPr>
          <p:nvPr>
            <p:ph type="body" sz="quarter" idx="28" hasCustomPrompt="1"/>
          </p:nvPr>
        </p:nvSpPr>
        <p:spPr>
          <a:xfrm>
            <a:off x="359998" y="1295999"/>
            <a:ext cx="5377227" cy="4868263"/>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97202267"/>
      </p:ext>
    </p:extLst>
  </p:cSld>
  <p:clrMapOvr>
    <a:masterClrMapping/>
  </p:clrMapOvr>
  <p:extLst>
    <p:ext uri="{DCECCB84-F9BA-43D5-87BE-67443E8EF086}">
      <p15:sldGuideLst xmlns:p15="http://schemas.microsoft.com/office/powerpoint/2012/main">
        <p15:guide id="1" pos="4066">
          <p15:clr>
            <a:srgbClr val="FBAE40"/>
          </p15:clr>
        </p15:guide>
        <p15:guide id="2" pos="361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5_Adient-MASTER_copy theme 1 column; 1 photo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4" name="Picture Placeholder 7"/>
          <p:cNvSpPr>
            <a:spLocks noGrp="1"/>
          </p:cNvSpPr>
          <p:nvPr>
            <p:ph type="pic" sz="quarter" idx="20"/>
          </p:nvPr>
        </p:nvSpPr>
        <p:spPr>
          <a:xfrm>
            <a:off x="6461712" y="1344768"/>
            <a:ext cx="5364000" cy="4811232"/>
          </a:xfrm>
          <a:prstGeom prst="rect">
            <a:avLst/>
          </a:prstGeom>
          <a:noFill/>
        </p:spPr>
        <p:txBody>
          <a:bodyPr rtlCol="0">
            <a:noAutofit/>
          </a:bodyPr>
          <a:lstStyle>
            <a:lvl1pPr>
              <a:defRPr lang="en-US" dirty="0"/>
            </a:lvl1pPr>
          </a:lstStyle>
          <a:p>
            <a:pPr lvl="0"/>
            <a:r>
              <a:rPr lang="en-US" noProof="0" dirty="0"/>
              <a:t>Click icon to add picture</a:t>
            </a:r>
          </a:p>
        </p:txBody>
      </p:sp>
      <p:sp>
        <p:nvSpPr>
          <p:cNvPr id="5" name="Text Placeholder 9"/>
          <p:cNvSpPr>
            <a:spLocks noGrp="1"/>
          </p:cNvSpPr>
          <p:nvPr>
            <p:ph type="body" sz="quarter" idx="28" hasCustomPrompt="1"/>
          </p:nvPr>
        </p:nvSpPr>
        <p:spPr>
          <a:xfrm>
            <a:off x="359997" y="1295999"/>
            <a:ext cx="5364000" cy="4868263"/>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14499254"/>
      </p:ext>
    </p:extLst>
  </p:cSld>
  <p:clrMapOvr>
    <a:masterClrMapping/>
  </p:clrMapOvr>
  <p:extLst>
    <p:ext uri="{DCECCB84-F9BA-43D5-87BE-67443E8EF086}">
      <p15:sldGuideLst xmlns:p15="http://schemas.microsoft.com/office/powerpoint/2012/main">
        <p15:guide id="1" pos="4067">
          <p15:clr>
            <a:srgbClr val="FBAE40"/>
          </p15:clr>
        </p15:guide>
        <p15:guide id="2" pos="361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6_Adient-MASTER_copy theme 3 column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4" name="Text Placeholder 9"/>
          <p:cNvSpPr>
            <a:spLocks noGrp="1"/>
          </p:cNvSpPr>
          <p:nvPr>
            <p:ph type="body" sz="quarter" idx="34" hasCustomPrompt="1"/>
          </p:nvPr>
        </p:nvSpPr>
        <p:spPr>
          <a:xfrm>
            <a:off x="359996" y="1296000"/>
            <a:ext cx="3330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9"/>
          <p:cNvSpPr>
            <a:spLocks noGrp="1"/>
          </p:cNvSpPr>
          <p:nvPr>
            <p:ph type="body" sz="quarter" idx="37" hasCustomPrompt="1"/>
          </p:nvPr>
        </p:nvSpPr>
        <p:spPr>
          <a:xfrm>
            <a:off x="4425768" y="1296000"/>
            <a:ext cx="3330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9"/>
          <p:cNvSpPr>
            <a:spLocks noGrp="1"/>
          </p:cNvSpPr>
          <p:nvPr>
            <p:ph type="body" sz="quarter" idx="38" hasCustomPrompt="1"/>
          </p:nvPr>
        </p:nvSpPr>
        <p:spPr>
          <a:xfrm>
            <a:off x="8492113" y="1296000"/>
            <a:ext cx="3330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35595328"/>
      </p:ext>
    </p:extLst>
  </p:cSld>
  <p:clrMapOvr>
    <a:masterClrMapping/>
  </p:clrMapOvr>
  <p:extLst>
    <p:ext uri="{DCECCB84-F9BA-43D5-87BE-67443E8EF086}">
      <p15:sldGuideLst xmlns:p15="http://schemas.microsoft.com/office/powerpoint/2012/main">
        <p15:guide id="1" pos="2343">
          <p15:clr>
            <a:srgbClr val="FBAE40"/>
          </p15:clr>
        </p15:guide>
        <p15:guide id="2" pos="2774">
          <p15:clr>
            <a:srgbClr val="FBAE40"/>
          </p15:clr>
        </p15:guide>
        <p15:guide id="3" pos="4886">
          <p15:clr>
            <a:srgbClr val="FBAE40"/>
          </p15:clr>
        </p15:guide>
        <p15:guide id="4" pos="533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7_Adient-MASTER_copy theme 3 top photos; 3 column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4" name="Text Placeholder 9"/>
          <p:cNvSpPr>
            <a:spLocks noGrp="1"/>
          </p:cNvSpPr>
          <p:nvPr>
            <p:ph type="body" sz="quarter" idx="34" hasCustomPrompt="1"/>
          </p:nvPr>
        </p:nvSpPr>
        <p:spPr>
          <a:xfrm>
            <a:off x="359996" y="3933824"/>
            <a:ext cx="3564000"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9"/>
          <p:cNvSpPr>
            <a:spLocks noGrp="1"/>
          </p:cNvSpPr>
          <p:nvPr>
            <p:ph type="body" sz="quarter" idx="37" hasCustomPrompt="1"/>
          </p:nvPr>
        </p:nvSpPr>
        <p:spPr>
          <a:xfrm>
            <a:off x="4306824" y="3933824"/>
            <a:ext cx="3564000"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9"/>
          <p:cNvSpPr>
            <a:spLocks noGrp="1"/>
          </p:cNvSpPr>
          <p:nvPr>
            <p:ph type="body" sz="quarter" idx="38" hasCustomPrompt="1"/>
          </p:nvPr>
        </p:nvSpPr>
        <p:spPr>
          <a:xfrm>
            <a:off x="8247888" y="3933824"/>
            <a:ext cx="3564000"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7"/>
          <p:cNvSpPr>
            <a:spLocks noGrp="1"/>
          </p:cNvSpPr>
          <p:nvPr>
            <p:ph type="pic" sz="quarter" idx="23"/>
          </p:nvPr>
        </p:nvSpPr>
        <p:spPr>
          <a:xfrm>
            <a:off x="365759" y="1347559"/>
            <a:ext cx="3564000"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8" name="Picture Placeholder 7"/>
          <p:cNvSpPr>
            <a:spLocks noGrp="1"/>
          </p:cNvSpPr>
          <p:nvPr>
            <p:ph type="pic" sz="quarter" idx="24"/>
          </p:nvPr>
        </p:nvSpPr>
        <p:spPr>
          <a:xfrm>
            <a:off x="4306824" y="1347559"/>
            <a:ext cx="3564000"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9" name="Picture Placeholder 7"/>
          <p:cNvSpPr>
            <a:spLocks noGrp="1"/>
          </p:cNvSpPr>
          <p:nvPr>
            <p:ph type="pic" sz="quarter" idx="25"/>
          </p:nvPr>
        </p:nvSpPr>
        <p:spPr>
          <a:xfrm>
            <a:off x="8247888" y="1347559"/>
            <a:ext cx="3564000" cy="2214000"/>
          </a:xfrm>
          <a:prstGeom prst="rect">
            <a:avLst/>
          </a:prstGeom>
          <a:noFill/>
        </p:spPr>
        <p:txBody>
          <a:bodyPr rtlCol="0">
            <a:noAutofit/>
          </a:bodyPr>
          <a:lstStyle>
            <a:lvl1pPr>
              <a:defRPr lang="en-US" dirty="0"/>
            </a:lvl1pPr>
          </a:lstStyle>
          <a:p>
            <a:pPr lvl="0"/>
            <a:r>
              <a:rPr lang="en-US" noProof="0" dirty="0"/>
              <a:t>Click icon to add picture</a:t>
            </a:r>
          </a:p>
        </p:txBody>
      </p:sp>
    </p:spTree>
    <p:extLst>
      <p:ext uri="{BB962C8B-B14F-4D97-AF65-F5344CB8AC3E}">
        <p14:creationId xmlns:p14="http://schemas.microsoft.com/office/powerpoint/2010/main" val="80253527"/>
      </p:ext>
    </p:extLst>
  </p:cSld>
  <p:clrMapOvr>
    <a:masterClrMapping/>
  </p:clrMapOvr>
  <p:extLst>
    <p:ext uri="{DCECCB84-F9BA-43D5-87BE-67443E8EF086}">
      <p15:sldGuideLst xmlns:p15="http://schemas.microsoft.com/office/powerpoint/2012/main">
        <p15:guide id="2" pos="2479">
          <p15:clr>
            <a:srgbClr val="FBAE40"/>
          </p15:clr>
        </p15:guide>
        <p15:guide id="3" pos="2706">
          <p15:clr>
            <a:srgbClr val="FBAE40"/>
          </p15:clr>
        </p15:guide>
        <p15:guide id="4" pos="4974">
          <p15:clr>
            <a:srgbClr val="FBAE40"/>
          </p15:clr>
        </p15:guide>
        <p15:guide id="5" pos="520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8_Adient-MASTER_copy theme 4 column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4" name="Text Placeholder 9"/>
          <p:cNvSpPr>
            <a:spLocks noGrp="1"/>
          </p:cNvSpPr>
          <p:nvPr>
            <p:ph type="body" sz="quarter" idx="34" hasCustomPrompt="1"/>
          </p:nvPr>
        </p:nvSpPr>
        <p:spPr>
          <a:xfrm>
            <a:off x="359996" y="1296000"/>
            <a:ext cx="2574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9"/>
          <p:cNvSpPr>
            <a:spLocks noGrp="1"/>
          </p:cNvSpPr>
          <p:nvPr>
            <p:ph type="body" sz="quarter" idx="37" hasCustomPrompt="1"/>
          </p:nvPr>
        </p:nvSpPr>
        <p:spPr>
          <a:xfrm>
            <a:off x="3306076" y="1296000"/>
            <a:ext cx="2574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9"/>
          <p:cNvSpPr>
            <a:spLocks noGrp="1"/>
          </p:cNvSpPr>
          <p:nvPr>
            <p:ph type="body" sz="quarter" idx="38" hasCustomPrompt="1"/>
          </p:nvPr>
        </p:nvSpPr>
        <p:spPr>
          <a:xfrm>
            <a:off x="6252156" y="1296000"/>
            <a:ext cx="2574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39" hasCustomPrompt="1"/>
          </p:nvPr>
        </p:nvSpPr>
        <p:spPr>
          <a:xfrm>
            <a:off x="9198236" y="1296000"/>
            <a:ext cx="2574000" cy="4860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49232714"/>
      </p:ext>
    </p:extLst>
  </p:cSld>
  <p:clrMapOvr>
    <a:masterClrMapping/>
  </p:clrMapOvr>
  <p:extLst>
    <p:ext uri="{DCECCB84-F9BA-43D5-87BE-67443E8EF086}">
      <p15:sldGuideLst xmlns:p15="http://schemas.microsoft.com/office/powerpoint/2012/main">
        <p15:guide id="0" pos="5578">
          <p15:clr>
            <a:srgbClr val="FBAE40"/>
          </p15:clr>
        </p15:guide>
        <p15:guide id="1" pos="5790">
          <p15:clr>
            <a:srgbClr val="FBAE40"/>
          </p15:clr>
        </p15:guide>
        <p15:guide id="2" pos="3937">
          <p15:clr>
            <a:srgbClr val="FBAE40"/>
          </p15:clr>
        </p15:guide>
        <p15:guide id="3" pos="3718">
          <p15:clr>
            <a:srgbClr val="FBAE40"/>
          </p15:clr>
        </p15:guide>
        <p15:guide id="4" pos="2085">
          <p15:clr>
            <a:srgbClr val="FBAE40"/>
          </p15:clr>
        </p15:guide>
        <p15:guide id="5" pos="185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9_Adient-MASTER_copy theme 4 top photos; 4 column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4" name="Text Placeholder 9"/>
          <p:cNvSpPr>
            <a:spLocks noGrp="1"/>
          </p:cNvSpPr>
          <p:nvPr>
            <p:ph type="body" sz="quarter" idx="34" hasCustomPrompt="1"/>
          </p:nvPr>
        </p:nvSpPr>
        <p:spPr>
          <a:xfrm>
            <a:off x="359997" y="3935864"/>
            <a:ext cx="2587991"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9"/>
          <p:cNvSpPr>
            <a:spLocks noGrp="1"/>
          </p:cNvSpPr>
          <p:nvPr>
            <p:ph type="body" sz="quarter" idx="35" hasCustomPrompt="1"/>
          </p:nvPr>
        </p:nvSpPr>
        <p:spPr>
          <a:xfrm>
            <a:off x="6278591" y="3935864"/>
            <a:ext cx="2597122"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9"/>
          <p:cNvSpPr>
            <a:spLocks noGrp="1"/>
          </p:cNvSpPr>
          <p:nvPr>
            <p:ph type="body" sz="quarter" idx="37" hasCustomPrompt="1"/>
          </p:nvPr>
        </p:nvSpPr>
        <p:spPr>
          <a:xfrm>
            <a:off x="3292475" y="3950263"/>
            <a:ext cx="2624138"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38" hasCustomPrompt="1"/>
          </p:nvPr>
        </p:nvSpPr>
        <p:spPr>
          <a:xfrm>
            <a:off x="9228137" y="3950263"/>
            <a:ext cx="2593975"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7"/>
          <p:cNvSpPr>
            <a:spLocks noGrp="1"/>
          </p:cNvSpPr>
          <p:nvPr>
            <p:ph type="pic" sz="quarter" idx="23"/>
          </p:nvPr>
        </p:nvSpPr>
        <p:spPr>
          <a:xfrm>
            <a:off x="365759" y="1347559"/>
            <a:ext cx="2574000"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9" name="Picture Placeholder 7"/>
          <p:cNvSpPr>
            <a:spLocks noGrp="1"/>
          </p:cNvSpPr>
          <p:nvPr>
            <p:ph type="pic" sz="quarter" idx="24"/>
          </p:nvPr>
        </p:nvSpPr>
        <p:spPr>
          <a:xfrm>
            <a:off x="3292475" y="1341438"/>
            <a:ext cx="2624138"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10" name="Picture Placeholder 7"/>
          <p:cNvSpPr>
            <a:spLocks noGrp="1"/>
          </p:cNvSpPr>
          <p:nvPr>
            <p:ph type="pic" sz="quarter" idx="25"/>
          </p:nvPr>
        </p:nvSpPr>
        <p:spPr>
          <a:xfrm>
            <a:off x="9237888" y="1347559"/>
            <a:ext cx="2574000"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12" name="Picture Placeholder 7"/>
          <p:cNvSpPr>
            <a:spLocks noGrp="1"/>
          </p:cNvSpPr>
          <p:nvPr>
            <p:ph type="pic" sz="quarter" idx="33"/>
          </p:nvPr>
        </p:nvSpPr>
        <p:spPr>
          <a:xfrm>
            <a:off x="6280511" y="1347559"/>
            <a:ext cx="2595202" cy="2214000"/>
          </a:xfrm>
          <a:prstGeom prst="rect">
            <a:avLst/>
          </a:prstGeom>
          <a:noFill/>
        </p:spPr>
        <p:txBody>
          <a:bodyPr rtlCol="0">
            <a:noAutofit/>
          </a:bodyPr>
          <a:lstStyle>
            <a:lvl1pPr>
              <a:defRPr lang="en-US" dirty="0"/>
            </a:lvl1pPr>
          </a:lstStyle>
          <a:p>
            <a:pPr lvl="0"/>
            <a:r>
              <a:rPr lang="en-US" noProof="0" dirty="0"/>
              <a:t>Click icon to add picture</a:t>
            </a:r>
          </a:p>
        </p:txBody>
      </p:sp>
    </p:spTree>
    <p:extLst>
      <p:ext uri="{BB962C8B-B14F-4D97-AF65-F5344CB8AC3E}">
        <p14:creationId xmlns:p14="http://schemas.microsoft.com/office/powerpoint/2010/main" val="2908972602"/>
      </p:ext>
    </p:extLst>
  </p:cSld>
  <p:clrMapOvr>
    <a:masterClrMapping/>
  </p:clrMapOvr>
  <p:extLst>
    <p:ext uri="{DCECCB84-F9BA-43D5-87BE-67443E8EF086}">
      <p15:sldGuideLst xmlns:p15="http://schemas.microsoft.com/office/powerpoint/2012/main">
        <p15:guide id="1" pos="5813">
          <p15:clr>
            <a:srgbClr val="FBAE40"/>
          </p15:clr>
        </p15:guide>
        <p15:guide id="3" pos="1857">
          <p15:clr>
            <a:srgbClr val="FBAE40"/>
          </p15:clr>
        </p15:guide>
        <p15:guide id="4" pos="2074">
          <p15:clr>
            <a:srgbClr val="FBAE40"/>
          </p15:clr>
        </p15:guide>
        <p15:guide id="5" pos="3727">
          <p15:clr>
            <a:srgbClr val="FBAE40"/>
          </p15:clr>
        </p15:guide>
        <p15:guide id="6" pos="5591">
          <p15:clr>
            <a:srgbClr val="FBAE40"/>
          </p15:clr>
        </p15:guide>
        <p15:guide id="7" pos="395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0_Adient-MASTER_copy theme 3 top photos; 3 columns">
    <p:spTree>
      <p:nvGrpSpPr>
        <p:cNvPr id="1" name=""/>
        <p:cNvGrpSpPr/>
        <p:nvPr/>
      </p:nvGrpSpPr>
      <p:grpSpPr>
        <a:xfrm>
          <a:off x="0" y="0"/>
          <a:ext cx="0" cy="0"/>
          <a:chOff x="0" y="0"/>
          <a:chExt cx="0" cy="0"/>
        </a:xfrm>
      </p:grpSpPr>
      <p:sp>
        <p:nvSpPr>
          <p:cNvPr id="11" name="Text Placeholder 6"/>
          <p:cNvSpPr>
            <a:spLocks noGrp="1"/>
          </p:cNvSpPr>
          <p:nvPr>
            <p:ph type="body" sz="quarter" idx="19" hasCustomPrompt="1"/>
          </p:nvPr>
        </p:nvSpPr>
        <p:spPr>
          <a:xfrm>
            <a:off x="359999" y="0"/>
            <a:ext cx="9612000" cy="914400"/>
          </a:xfrm>
          <a:prstGeom prst="rect">
            <a:avLst/>
          </a:prstGeom>
          <a:noFill/>
        </p:spPr>
        <p:txBody>
          <a:bodyPr lIns="0" tIns="0" rIns="0" bIns="0" anchor="ctr" anchorCtr="0"/>
          <a:lstStyle>
            <a:lvl1pPr marL="0" marR="0" indent="0" algn="l" defTabSz="914400" rtl="0" eaLnBrk="1" fontAlgn="base" latinLnBrk="0" hangingPunct="1">
              <a:lnSpc>
                <a:spcPct val="100000"/>
              </a:lnSpc>
              <a:spcBef>
                <a:spcPct val="0"/>
              </a:spcBef>
              <a:spcAft>
                <a:spcPts val="0"/>
              </a:spcAft>
              <a:buClrTx/>
              <a:buSzTx/>
              <a:buFont typeface="Arial" panose="020B0604020202020204" pitchFamily="34" charset="0"/>
              <a:buNone/>
              <a:tabLst/>
              <a:defRPr sz="2400">
                <a:solidFill>
                  <a:schemeClr val="bg1"/>
                </a:solidFill>
              </a:defRPr>
            </a:lvl1pPr>
            <a:lvl2pPr>
              <a:spcBef>
                <a:spcPts val="0"/>
              </a:spcBef>
              <a:spcAft>
                <a:spcPts val="600"/>
              </a:spcAft>
              <a:defRPr/>
            </a:lvl2pPr>
            <a:lvl3pPr marL="228600" indent="-228600">
              <a:spcBef>
                <a:spcPts val="0"/>
              </a:spcBef>
              <a:spcAft>
                <a:spcPts val="600"/>
              </a:spcAft>
              <a:buClr>
                <a:schemeClr val="accent3"/>
              </a:buClr>
              <a:defRPr/>
            </a:lvl3pPr>
            <a:lvl4pPr>
              <a:spcBef>
                <a:spcPts val="0"/>
              </a:spcBef>
              <a:spcAft>
                <a:spcPts val="600"/>
              </a:spcAft>
              <a:buClr>
                <a:schemeClr val="accent3"/>
              </a:buClr>
              <a:defRPr/>
            </a:lvl4pPr>
            <a:lvl5pPr marL="685800" indent="-228600">
              <a:buClr>
                <a:schemeClr val="tx1"/>
              </a:buClr>
              <a:buFont typeface="Arial" panose="020B0604020202020204" pitchFamily="34" charset="0"/>
              <a:buChar char="•"/>
              <a:defRPr/>
            </a:lvl5pPr>
          </a:lstStyle>
          <a:p>
            <a:pPr lvl="0"/>
            <a:r>
              <a:rPr lang="en-US" dirty="0"/>
              <a:t>Edit Master text styles</a:t>
            </a:r>
          </a:p>
        </p:txBody>
      </p:sp>
      <p:sp>
        <p:nvSpPr>
          <p:cNvPr id="2" name="Footer Placeholder 1"/>
          <p:cNvSpPr>
            <a:spLocks noGrp="1"/>
          </p:cNvSpPr>
          <p:nvPr>
            <p:ph type="ftr" sz="quarter" idx="22"/>
          </p:nvPr>
        </p:nvSpPr>
        <p:spPr/>
        <p:txBody>
          <a:bodyPr/>
          <a:lstStyle/>
          <a:p>
            <a:r>
              <a:rPr lang="en-US" dirty="0"/>
              <a:t>Adient /IRIS-MQR Issue </a:t>
            </a:r>
            <a:r>
              <a:rPr lang="en-US" dirty="0" err="1"/>
              <a:t>Trainng</a:t>
            </a:r>
            <a:r>
              <a:rPr lang="en-US" dirty="0"/>
              <a:t>/ 2019</a:t>
            </a:r>
          </a:p>
        </p:txBody>
      </p:sp>
      <p:sp>
        <p:nvSpPr>
          <p:cNvPr id="4" name="Text Placeholder 9"/>
          <p:cNvSpPr>
            <a:spLocks noGrp="1"/>
          </p:cNvSpPr>
          <p:nvPr>
            <p:ph type="body" sz="quarter" idx="34" hasCustomPrompt="1"/>
          </p:nvPr>
        </p:nvSpPr>
        <p:spPr>
          <a:xfrm>
            <a:off x="359997" y="3935864"/>
            <a:ext cx="5544000"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9"/>
          <p:cNvSpPr>
            <a:spLocks noGrp="1"/>
          </p:cNvSpPr>
          <p:nvPr>
            <p:ph type="body" sz="quarter" idx="35" hasCustomPrompt="1"/>
          </p:nvPr>
        </p:nvSpPr>
        <p:spPr>
          <a:xfrm>
            <a:off x="6278591" y="3935864"/>
            <a:ext cx="5544000" cy="2214000"/>
          </a:xfrm>
          <a:prstGeom prst="rect">
            <a:avLst/>
          </a:prstGeom>
          <a:noFill/>
        </p:spPr>
        <p:txBody>
          <a:bodyPr lIns="0" tIns="0" rIns="0" bIns="0" anchor="t" anchorCtr="0"/>
          <a:lstStyle>
            <a:lvl1pPr>
              <a:spcAft>
                <a:spcPts val="600"/>
              </a:spcAft>
              <a:defRPr sz="1800">
                <a:solidFill>
                  <a:schemeClr val="tx2"/>
                </a:solidFill>
              </a:defRPr>
            </a:lvl1pPr>
            <a:lvl2pPr>
              <a:spcAft>
                <a:spcPts val="600"/>
              </a:spcAft>
              <a:defRPr/>
            </a:lvl2pPr>
            <a:lvl3pPr>
              <a:spcAft>
                <a:spcPts val="600"/>
              </a:spcAft>
              <a:buClr>
                <a:schemeClr val="tx2"/>
              </a:buClr>
              <a:defRPr/>
            </a:lvl3pPr>
            <a:lvl4pPr>
              <a:spcAft>
                <a:spcPts val="600"/>
              </a:spcAft>
              <a:buClr>
                <a:schemeClr val="tx2"/>
              </a:buClr>
              <a:defRPr/>
            </a:lvl4pPr>
            <a:lvl5pPr marL="685800" indent="-228600">
              <a:spcAft>
                <a:spcPts val="600"/>
              </a:spcAft>
              <a:buClr>
                <a:schemeClr val="tx1"/>
              </a:buClr>
              <a:buFont typeface="Arial" panose="020B0604020202020204" pitchFamily="34" charset="0"/>
              <a:buChar char="•"/>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7"/>
          <p:cNvSpPr>
            <a:spLocks noGrp="1"/>
          </p:cNvSpPr>
          <p:nvPr>
            <p:ph type="pic" sz="quarter" idx="23"/>
          </p:nvPr>
        </p:nvSpPr>
        <p:spPr>
          <a:xfrm>
            <a:off x="365759" y="1347559"/>
            <a:ext cx="5544000" cy="2214000"/>
          </a:xfrm>
          <a:prstGeom prst="rect">
            <a:avLst/>
          </a:prstGeom>
          <a:noFill/>
        </p:spPr>
        <p:txBody>
          <a:bodyPr rtlCol="0">
            <a:noAutofit/>
          </a:bodyPr>
          <a:lstStyle>
            <a:lvl1pPr>
              <a:defRPr lang="en-US" dirty="0"/>
            </a:lvl1pPr>
          </a:lstStyle>
          <a:p>
            <a:pPr lvl="0"/>
            <a:r>
              <a:rPr lang="en-US" noProof="0" dirty="0"/>
              <a:t>Click icon to add picture</a:t>
            </a:r>
          </a:p>
        </p:txBody>
      </p:sp>
      <p:sp>
        <p:nvSpPr>
          <p:cNvPr id="7" name="Picture Placeholder 7"/>
          <p:cNvSpPr>
            <a:spLocks noGrp="1"/>
          </p:cNvSpPr>
          <p:nvPr>
            <p:ph type="pic" sz="quarter" idx="33"/>
          </p:nvPr>
        </p:nvSpPr>
        <p:spPr>
          <a:xfrm>
            <a:off x="6280511" y="1347559"/>
            <a:ext cx="5544000" cy="2214000"/>
          </a:xfrm>
          <a:prstGeom prst="rect">
            <a:avLst/>
          </a:prstGeom>
          <a:noFill/>
        </p:spPr>
        <p:txBody>
          <a:bodyPr rtlCol="0">
            <a:noAutofit/>
          </a:bodyPr>
          <a:lstStyle>
            <a:lvl1pPr>
              <a:defRPr lang="en-US" dirty="0"/>
            </a:lvl1pPr>
          </a:lstStyle>
          <a:p>
            <a:pPr lvl="0"/>
            <a:r>
              <a:rPr lang="en-US" noProof="0" dirty="0"/>
              <a:t>Click icon to add picture</a:t>
            </a:r>
          </a:p>
        </p:txBody>
      </p:sp>
    </p:spTree>
    <p:extLst>
      <p:ext uri="{BB962C8B-B14F-4D97-AF65-F5344CB8AC3E}">
        <p14:creationId xmlns:p14="http://schemas.microsoft.com/office/powerpoint/2010/main" val="2566840165"/>
      </p:ext>
    </p:extLst>
  </p:cSld>
  <p:clrMapOvr>
    <a:masterClrMapping/>
  </p:clrMapOvr>
  <p:extLst>
    <p:ext uri="{DCECCB84-F9BA-43D5-87BE-67443E8EF086}">
      <p15:sldGuideLst xmlns:p15="http://schemas.microsoft.com/office/powerpoint/2012/main">
        <p15:guide id="1" pos="576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9698" name="Picture 2"/>
          <p:cNvPicPr>
            <a:picLocks noChangeAspect="1"/>
          </p:cNvPicPr>
          <p:nvPr userDrawn="1"/>
        </p:nvPicPr>
        <p:blipFill>
          <a:blip r:embed="rId21">
            <a:extLst>
              <a:ext uri="{28A0092B-C50C-407E-A947-70E740481C1C}">
                <a14:useLocalDpi xmlns:a14="http://schemas.microsoft.com/office/drawing/2010/main"/>
              </a:ext>
            </a:extLst>
          </a:blip>
          <a:srcRect/>
          <a:stretch>
            <a:fillRect/>
          </a:stretch>
        </p:blipFill>
        <p:spPr bwMode="auto">
          <a:xfrm>
            <a:off x="3175" y="0"/>
            <a:ext cx="1218565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userDrawn="1"/>
        </p:nvSpPr>
        <p:spPr bwMode="ltGray">
          <a:xfrm>
            <a:off x="0" y="6410325"/>
            <a:ext cx="12192000" cy="457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5" name="Slide Number Placeholder 5"/>
          <p:cNvSpPr txBox="1">
            <a:spLocks/>
          </p:cNvSpPr>
          <p:nvPr userDrawn="1"/>
        </p:nvSpPr>
        <p:spPr>
          <a:xfrm>
            <a:off x="342900" y="6567488"/>
            <a:ext cx="273050" cy="223837"/>
          </a:xfrm>
          <a:prstGeom prst="rect">
            <a:avLst/>
          </a:prstGeom>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4E74F4-4398-4331-8B26-4A6FA3EBE28E}" type="slidenum">
              <a:rPr lang="en-US" altLang="en-US" sz="1000">
                <a:solidFill>
                  <a:schemeClr val="bg1"/>
                </a:solidFill>
              </a:rPr>
              <a:pPr/>
              <a:t>‹#›</a:t>
            </a:fld>
            <a:endParaRPr lang="en-US" altLang="en-US" sz="1000" dirty="0">
              <a:solidFill>
                <a:schemeClr val="bg1"/>
              </a:solidFill>
            </a:endParaRPr>
          </a:p>
        </p:txBody>
      </p:sp>
      <p:pic>
        <p:nvPicPr>
          <p:cNvPr id="29702" name="Picture 1"/>
          <p:cNvPicPr>
            <a:picLocks noChangeAspect="1"/>
          </p:cNvPicPr>
          <p:nvPr userDrawn="1"/>
        </p:nvPicPr>
        <p:blipFill>
          <a:blip r:embed="rId22">
            <a:extLst>
              <a:ext uri="{28A0092B-C50C-407E-A947-70E740481C1C}">
                <a14:useLocalDpi xmlns:a14="http://schemas.microsoft.com/office/drawing/2010/main"/>
              </a:ext>
            </a:extLst>
          </a:blip>
          <a:srcRect/>
          <a:stretch>
            <a:fillRect/>
          </a:stretch>
        </p:blipFill>
        <p:spPr bwMode="auto">
          <a:xfrm>
            <a:off x="4262438" y="6467475"/>
            <a:ext cx="7929562"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userDrawn="1"/>
        </p:nvSpPr>
        <p:spPr bwMode="ltGray">
          <a:xfrm>
            <a:off x="0" y="0"/>
            <a:ext cx="12192000" cy="9144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9" name="Picture 8"/>
          <p:cNvPicPr>
            <a:picLocks noChangeAspect="1"/>
          </p:cNvPicPr>
          <p:nvPr userDrawn="1"/>
        </p:nvPicPr>
        <p:blipFill>
          <a:blip r:embed="rId23" cstate="screen">
            <a:extLst>
              <a:ext uri="{28A0092B-C50C-407E-A947-70E740481C1C}">
                <a14:useLocalDpi xmlns:a14="http://schemas.microsoft.com/office/drawing/2010/main"/>
              </a:ext>
            </a:extLst>
          </a:blip>
          <a:srcRect/>
          <a:stretch>
            <a:fillRect/>
          </a:stretch>
        </p:blipFill>
        <p:spPr bwMode="auto">
          <a:xfrm>
            <a:off x="10442448" y="171450"/>
            <a:ext cx="1377950"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Footer Placeholder 1"/>
          <p:cNvSpPr>
            <a:spLocks noGrp="1"/>
          </p:cNvSpPr>
          <p:nvPr>
            <p:ph type="ftr" sz="quarter" idx="3"/>
          </p:nvPr>
        </p:nvSpPr>
        <p:spPr>
          <a:xfrm>
            <a:off x="709986" y="6468199"/>
            <a:ext cx="3456000" cy="182880"/>
          </a:xfrm>
          <a:prstGeom prst="rect">
            <a:avLst/>
          </a:prstGeom>
        </p:spPr>
        <p:txBody>
          <a:bodyPr vert="horz" lIns="0" tIns="0" rIns="0" bIns="45720" rtlCol="0" anchor="t" anchorCtr="0"/>
          <a:lstStyle>
            <a:lvl1pPr algn="l">
              <a:defRPr sz="1000">
                <a:solidFill>
                  <a:schemeClr val="bg1"/>
                </a:solidFill>
              </a:defRPr>
            </a:lvl1pPr>
          </a:lstStyle>
          <a:p>
            <a:r>
              <a:rPr lang="en-US" dirty="0"/>
              <a:t>Adient /IRIS-MQR Issue </a:t>
            </a:r>
            <a:r>
              <a:rPr lang="en-US" dirty="0" err="1"/>
              <a:t>Trainng</a:t>
            </a:r>
            <a:r>
              <a:rPr lang="en-US" dirty="0"/>
              <a:t>/ 2019</a:t>
            </a:r>
          </a:p>
        </p:txBody>
      </p:sp>
      <p:sp>
        <p:nvSpPr>
          <p:cNvPr id="14" name="Footer Placeholder 4"/>
          <p:cNvSpPr txBox="1">
            <a:spLocks/>
          </p:cNvSpPr>
          <p:nvPr userDrawn="1"/>
        </p:nvSpPr>
        <p:spPr bwMode="auto">
          <a:xfrm>
            <a:off x="696912" y="6630807"/>
            <a:ext cx="3456000" cy="136525"/>
          </a:xfrm>
          <a:prstGeom prst="rect">
            <a:avLst/>
          </a:prstGeom>
          <a:noFill/>
          <a:ln>
            <a:noFill/>
          </a:ln>
        </p:spPr>
        <p:txBody>
          <a:bodyPr lIns="0" tIns="0" rIns="0" bIns="0"/>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defRPr/>
            </a:pPr>
            <a:r>
              <a:rPr lang="en-US" altLang="en-US" sz="1000" i="0" dirty="0">
                <a:solidFill>
                  <a:schemeClr val="bg1"/>
                </a:solidFill>
              </a:rPr>
              <a:t>Adient – Improving the experience of a world in motion</a:t>
            </a:r>
          </a:p>
        </p:txBody>
      </p:sp>
    </p:spTree>
    <p:extLst>
      <p:ext uri="{BB962C8B-B14F-4D97-AF65-F5344CB8AC3E}">
        <p14:creationId xmlns:p14="http://schemas.microsoft.com/office/powerpoint/2010/main" val="13946518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8" r:id="rId17"/>
    <p:sldLayoutId id="2147483679" r:id="rId18"/>
    <p:sldLayoutId id="2147483680" r:id="rId19"/>
  </p:sldLayoutIdLst>
  <p:hf sldNum="0" hdr="0" dt="0"/>
  <p:txStyles>
    <p:titleStyle>
      <a:lvl1pPr algn="l" rtl="0" eaLnBrk="0" fontAlgn="base" hangingPunct="0">
        <a:spcBef>
          <a:spcPct val="0"/>
        </a:spcBef>
        <a:spcAft>
          <a:spcPct val="0"/>
        </a:spcAft>
        <a:defRPr sz="2800" b="1" kern="1200">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panose="020B0604020202020204" pitchFamily="34" charset="0"/>
        </a:defRPr>
      </a:lvl2pPr>
      <a:lvl3pPr algn="l" rtl="0" eaLnBrk="0" fontAlgn="base" hangingPunct="0">
        <a:spcBef>
          <a:spcPct val="0"/>
        </a:spcBef>
        <a:spcAft>
          <a:spcPct val="0"/>
        </a:spcAft>
        <a:defRPr sz="2800" b="1">
          <a:solidFill>
            <a:schemeClr val="tx2"/>
          </a:solidFill>
          <a:latin typeface="Arial" panose="020B0604020202020204" pitchFamily="34" charset="0"/>
        </a:defRPr>
      </a:lvl3pPr>
      <a:lvl4pPr algn="l" rtl="0" eaLnBrk="0" fontAlgn="base" hangingPunct="0">
        <a:spcBef>
          <a:spcPct val="0"/>
        </a:spcBef>
        <a:spcAft>
          <a:spcPct val="0"/>
        </a:spcAft>
        <a:defRPr sz="2800" b="1">
          <a:solidFill>
            <a:schemeClr val="tx2"/>
          </a:solidFill>
          <a:latin typeface="Arial" panose="020B0604020202020204" pitchFamily="34" charset="0"/>
        </a:defRPr>
      </a:lvl4pPr>
      <a:lvl5pPr algn="l" rtl="0" eaLnBrk="0" fontAlgn="base" hangingPunct="0">
        <a:spcBef>
          <a:spcPct val="0"/>
        </a:spcBef>
        <a:spcAft>
          <a:spcPct val="0"/>
        </a:spcAft>
        <a:defRPr sz="2800" b="1">
          <a:solidFill>
            <a:schemeClr val="tx2"/>
          </a:solidFill>
          <a:latin typeface="Arial" panose="020B0604020202020204" pitchFamily="34" charset="0"/>
        </a:defRPr>
      </a:lvl5pPr>
      <a:lvl6pPr marL="457200" algn="l" rtl="0" eaLnBrk="1" fontAlgn="base" hangingPunct="1">
        <a:spcBef>
          <a:spcPct val="0"/>
        </a:spcBef>
        <a:spcAft>
          <a:spcPct val="0"/>
        </a:spcAft>
        <a:defRPr sz="2800" b="1">
          <a:solidFill>
            <a:schemeClr val="tx2"/>
          </a:solidFill>
          <a:latin typeface="Arial" panose="020B0604020202020204" pitchFamily="34" charset="0"/>
        </a:defRPr>
      </a:lvl6pPr>
      <a:lvl7pPr marL="914400" algn="l" rtl="0" eaLnBrk="1" fontAlgn="base" hangingPunct="1">
        <a:spcBef>
          <a:spcPct val="0"/>
        </a:spcBef>
        <a:spcAft>
          <a:spcPct val="0"/>
        </a:spcAft>
        <a:defRPr sz="2800" b="1">
          <a:solidFill>
            <a:schemeClr val="tx2"/>
          </a:solidFill>
          <a:latin typeface="Arial" panose="020B0604020202020204" pitchFamily="34" charset="0"/>
        </a:defRPr>
      </a:lvl7pPr>
      <a:lvl8pPr marL="1371600" algn="l" rtl="0" eaLnBrk="1" fontAlgn="base" hangingPunct="1">
        <a:spcBef>
          <a:spcPct val="0"/>
        </a:spcBef>
        <a:spcAft>
          <a:spcPct val="0"/>
        </a:spcAft>
        <a:defRPr sz="2800" b="1">
          <a:solidFill>
            <a:schemeClr val="tx2"/>
          </a:solidFill>
          <a:latin typeface="Arial" panose="020B0604020202020204" pitchFamily="34" charset="0"/>
        </a:defRPr>
      </a:lvl8pPr>
      <a:lvl9pPr marL="1828800" algn="l" rtl="0" eaLnBrk="1" fontAlgn="base" hangingPunct="1">
        <a:spcBef>
          <a:spcPct val="0"/>
        </a:spcBef>
        <a:spcAft>
          <a:spcPct val="0"/>
        </a:spcAft>
        <a:defRPr sz="2800" b="1">
          <a:solidFill>
            <a:schemeClr val="tx2"/>
          </a:solidFill>
          <a:latin typeface="Arial" panose="020B0604020202020204" pitchFamily="34" charset="0"/>
        </a:defRPr>
      </a:lvl9pPr>
    </p:titleStyle>
    <p:bodyStyle>
      <a:lvl1pPr algn="l" rtl="0" eaLnBrk="0" fontAlgn="base" hangingPunct="0">
        <a:spcBef>
          <a:spcPct val="0"/>
        </a:spcBef>
        <a:spcAft>
          <a:spcPts val="600"/>
        </a:spcAft>
        <a:buFont typeface="Arial" panose="020B0604020202020204" pitchFamily="34" charset="0"/>
        <a:defRPr b="1" kern="1200">
          <a:solidFill>
            <a:schemeClr val="tx2"/>
          </a:solidFill>
          <a:latin typeface="+mn-lt"/>
          <a:ea typeface="+mn-ea"/>
          <a:cs typeface="+mn-cs"/>
        </a:defRPr>
      </a:lvl1pPr>
      <a:lvl2pPr algn="l" rtl="0" eaLnBrk="0" fontAlgn="base" hangingPunct="0">
        <a:spcBef>
          <a:spcPct val="0"/>
        </a:spcBef>
        <a:spcAft>
          <a:spcPts val="600"/>
        </a:spcAft>
        <a:buFont typeface="Arial" panose="020B0604020202020204" pitchFamily="34" charset="0"/>
        <a:defRPr sz="1600" kern="1200">
          <a:solidFill>
            <a:schemeClr val="tx1"/>
          </a:solidFill>
          <a:latin typeface="+mn-lt"/>
          <a:ea typeface="+mn-ea"/>
          <a:cs typeface="+mn-cs"/>
        </a:defRPr>
      </a:lvl2pPr>
      <a:lvl3pPr marL="228600" indent="-228600" algn="l" rtl="0" eaLnBrk="0" fontAlgn="base" hangingPunct="0">
        <a:spcBef>
          <a:spcPct val="0"/>
        </a:spcBef>
        <a:spcAft>
          <a:spcPts val="600"/>
        </a:spcAft>
        <a:buFont typeface="Arial" panose="020B0604020202020204" pitchFamily="34" charset="0"/>
        <a:buChar char="&gt;"/>
        <a:defRPr sz="1600" kern="1200">
          <a:solidFill>
            <a:schemeClr val="tx1"/>
          </a:solidFill>
          <a:latin typeface="+mn-lt"/>
          <a:ea typeface="+mn-ea"/>
          <a:cs typeface="+mn-cs"/>
        </a:defRPr>
      </a:lvl3pPr>
      <a:lvl4pPr marL="458788" indent="-228600" algn="l" rtl="0" eaLnBrk="0" fontAlgn="base" hangingPunct="0">
        <a:spcBef>
          <a:spcPct val="0"/>
        </a:spcBef>
        <a:spcAft>
          <a:spcPts val="600"/>
        </a:spcAft>
        <a:buFont typeface="Arial" panose="020B0604020202020204" pitchFamily="34" charset="0"/>
        <a:buChar char="‒"/>
        <a:defRPr sz="1400" kern="1200">
          <a:solidFill>
            <a:schemeClr val="tx1"/>
          </a:solidFill>
          <a:latin typeface="+mn-lt"/>
          <a:ea typeface="+mn-ea"/>
          <a:cs typeface="+mn-cs"/>
        </a:defRPr>
      </a:lvl4pPr>
      <a:lvl5pPr marL="685800" indent="-228600" algn="l" rtl="0" eaLnBrk="0" fontAlgn="base" hangingPunct="0">
        <a:spcBef>
          <a:spcPct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23">
          <p15:clr>
            <a:srgbClr val="F26B43"/>
          </p15:clr>
        </p15:guide>
        <p15:guide id="4" pos="7447">
          <p15:clr>
            <a:srgbClr val="F26B43"/>
          </p15:clr>
        </p15:guide>
        <p15:guide id="5" orient="horz" pos="845">
          <p15:clr>
            <a:srgbClr val="F26B43"/>
          </p15:clr>
        </p15:guide>
        <p15:guide id="6" orient="horz" pos="388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547556" y="3711534"/>
            <a:ext cx="5261062" cy="1206831"/>
          </a:xfrm>
        </p:spPr>
        <p:txBody>
          <a:bodyPr/>
          <a:lstStyle/>
          <a:p>
            <a:r>
              <a:rPr lang="en-US" sz="3600" dirty="0"/>
              <a:t>IRIS</a:t>
            </a:r>
          </a:p>
          <a:p>
            <a:r>
              <a:rPr lang="en-US" sz="3600" dirty="0"/>
              <a:t>Release Highlights </a:t>
            </a:r>
          </a:p>
          <a:p>
            <a:pPr algn="r"/>
            <a:r>
              <a:rPr lang="en-US" sz="3600" dirty="0"/>
              <a:t>26.10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585B3-B9E6-80D3-78DF-87CC0E8547B4}"/>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18B9DA59-3829-309C-277C-3BE0A09FFADA}"/>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Submit 8D | Due Date is Auto-Filled in 7D Prevent Recurrence Section</a:t>
            </a:r>
          </a:p>
        </p:txBody>
      </p:sp>
      <p:sp>
        <p:nvSpPr>
          <p:cNvPr id="3" name="TextBox 2">
            <a:extLst>
              <a:ext uri="{FF2B5EF4-FFF2-40B4-BE49-F238E27FC236}">
                <a16:creationId xmlns:a16="http://schemas.microsoft.com/office/drawing/2014/main" id="{643AAFA2-B57E-EF5B-D5E1-79D3EB83B4BA}"/>
              </a:ext>
            </a:extLst>
          </p:cNvPr>
          <p:cNvSpPr txBox="1"/>
          <p:nvPr/>
        </p:nvSpPr>
        <p:spPr>
          <a:xfrm>
            <a:off x="131140" y="1078174"/>
            <a:ext cx="11929720" cy="5016758"/>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During the </a:t>
            </a:r>
            <a:r>
              <a:rPr lang="en-US" b="1" dirty="0">
                <a:solidFill>
                  <a:schemeClr val="accent2">
                    <a:lumMod val="95000"/>
                    <a:lumOff val="5000"/>
                  </a:schemeClr>
                </a:solidFill>
                <a:latin typeface="Calibri" panose="020F0502020204030204" pitchFamily="34" charset="0"/>
                <a:cs typeface="Calibri" panose="020F0502020204030204" pitchFamily="34" charset="0"/>
              </a:rPr>
              <a:t>Submit 8D </a:t>
            </a:r>
            <a:r>
              <a:rPr lang="en-US" dirty="0">
                <a:solidFill>
                  <a:schemeClr val="accent2">
                    <a:lumMod val="95000"/>
                    <a:lumOff val="5000"/>
                  </a:schemeClr>
                </a:solidFill>
                <a:latin typeface="Calibri" panose="020F0502020204030204" pitchFamily="34" charset="0"/>
                <a:cs typeface="Calibri" panose="020F0502020204030204" pitchFamily="34" charset="0"/>
              </a:rPr>
              <a:t>process in the Supplier Portal, the </a:t>
            </a:r>
            <a:r>
              <a:rPr lang="en-US" b="1" dirty="0">
                <a:solidFill>
                  <a:schemeClr val="accent2">
                    <a:lumMod val="95000"/>
                    <a:lumOff val="5000"/>
                  </a:schemeClr>
                </a:solidFill>
                <a:latin typeface="Calibri" panose="020F0502020204030204" pitchFamily="34" charset="0"/>
                <a:cs typeface="Calibri" panose="020F0502020204030204" pitchFamily="34" charset="0"/>
              </a:rPr>
              <a:t>Due Date </a:t>
            </a:r>
            <a:r>
              <a:rPr lang="en-US" dirty="0">
                <a:solidFill>
                  <a:schemeClr val="accent2">
                    <a:lumMod val="95000"/>
                    <a:lumOff val="5000"/>
                  </a:schemeClr>
                </a:solidFill>
                <a:latin typeface="Calibri" panose="020F0502020204030204" pitchFamily="34" charset="0"/>
                <a:cs typeface="Calibri" panose="020F0502020204030204" pitchFamily="34" charset="0"/>
              </a:rPr>
              <a:t>field in the </a:t>
            </a:r>
            <a:r>
              <a:rPr lang="en-US" b="1" dirty="0">
                <a:solidFill>
                  <a:schemeClr val="accent2">
                    <a:lumMod val="95000"/>
                    <a:lumOff val="5000"/>
                  </a:schemeClr>
                </a:solidFill>
                <a:latin typeface="Calibri" panose="020F0502020204030204" pitchFamily="34" charset="0"/>
                <a:cs typeface="Calibri" panose="020F0502020204030204" pitchFamily="34" charset="0"/>
              </a:rPr>
              <a:t>7D – Prevent Recurrence </a:t>
            </a:r>
            <a:r>
              <a:rPr lang="en-US" dirty="0">
                <a:solidFill>
                  <a:schemeClr val="accent2">
                    <a:lumMod val="95000"/>
                    <a:lumOff val="5000"/>
                  </a:schemeClr>
                </a:solidFill>
                <a:latin typeface="Calibri" panose="020F0502020204030204" pitchFamily="34" charset="0"/>
                <a:cs typeface="Calibri" panose="020F0502020204030204" pitchFamily="34" charset="0"/>
              </a:rPr>
              <a:t>section was being automatically populated with a date value. This prevented users from entering the appropriate due date based on their preventive action plan. The behavior created confusion and resulted in inaccurate milestone tracking for recurrence prevention activities.</a:t>
            </a:r>
          </a:p>
          <a:p>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Root Cause:</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The Due Date field was configured with an auto-population logic that assigned a default/system-generated value when the 7D section was loaded. The existing field mapping and data-binding rules did not allow the field to remain blank for user entry. As a result, the system displayed a prefilled date regardless of the supplier's intended timeline.</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The auto-fill logic associated with the </a:t>
            </a:r>
            <a:r>
              <a:rPr lang="en-US" b="1" dirty="0">
                <a:solidFill>
                  <a:schemeClr val="accent2">
                    <a:lumMod val="95000"/>
                    <a:lumOff val="5000"/>
                  </a:schemeClr>
                </a:solidFill>
                <a:latin typeface="Calibri" panose="020F0502020204030204" pitchFamily="34" charset="0"/>
                <a:cs typeface="Calibri" panose="020F0502020204030204" pitchFamily="34" charset="0"/>
              </a:rPr>
              <a:t>7D – Prevent Recurrence Due Date </a:t>
            </a:r>
            <a:r>
              <a:rPr lang="en-US" dirty="0">
                <a:solidFill>
                  <a:schemeClr val="accent2">
                    <a:lumMod val="95000"/>
                    <a:lumOff val="5000"/>
                  </a:schemeClr>
                </a:solidFill>
                <a:latin typeface="Calibri" panose="020F0502020204030204" pitchFamily="34" charset="0"/>
                <a:cs typeface="Calibri" panose="020F0502020204030204" pitchFamily="34" charset="0"/>
              </a:rPr>
              <a:t>field was removed/updated to prevent automatic population. The field was configured to support manual user input and retain the selected value during save and submit actions. Validation and regression testing were performed to ensure correct Due Date behavior without impacting other 8D workflow sections.</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87765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309D4-AB55-BB63-611A-1A55EC94B48A}"/>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D5F3D5DC-D407-3A6D-E112-6C110CE0C899}"/>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Actions buttons are not visible</a:t>
            </a:r>
          </a:p>
        </p:txBody>
      </p:sp>
      <p:sp>
        <p:nvSpPr>
          <p:cNvPr id="3" name="TextBox 2">
            <a:extLst>
              <a:ext uri="{FF2B5EF4-FFF2-40B4-BE49-F238E27FC236}">
                <a16:creationId xmlns:a16="http://schemas.microsoft.com/office/drawing/2014/main" id="{4BABE165-2C64-60B8-308B-8E78009F2887}"/>
              </a:ext>
            </a:extLst>
          </p:cNvPr>
          <p:cNvSpPr txBox="1"/>
          <p:nvPr/>
        </p:nvSpPr>
        <p:spPr>
          <a:xfrm>
            <a:off x="131140" y="971494"/>
            <a:ext cx="11929720" cy="5293757"/>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Across multiple IRIS modules (</a:t>
            </a:r>
            <a:r>
              <a:rPr lang="en-US" b="1" dirty="0">
                <a:solidFill>
                  <a:schemeClr val="accent2">
                    <a:lumMod val="95000"/>
                    <a:lumOff val="5000"/>
                  </a:schemeClr>
                </a:solidFill>
                <a:latin typeface="Calibri" panose="020F0502020204030204" pitchFamily="34" charset="0"/>
                <a:cs typeface="Calibri" panose="020F0502020204030204" pitchFamily="34" charset="0"/>
              </a:rPr>
              <a:t>SMRR, DMR</a:t>
            </a:r>
            <a:r>
              <a:rPr lang="en-US" dirty="0">
                <a:solidFill>
                  <a:schemeClr val="accent2">
                    <a:lumMod val="95000"/>
                    <a:lumOff val="5000"/>
                  </a:schemeClr>
                </a:solidFill>
                <a:latin typeface="Calibri" panose="020F0502020204030204" pitchFamily="34" charset="0"/>
                <a:cs typeface="Calibri" panose="020F0502020204030204" pitchFamily="34" charset="0"/>
              </a:rPr>
              <a:t>), users reported that action buttons such as Save, Submit, Approve, and Reject were not visible on the screen. This prevented users from performing critical workflow activities and impacted daily business operations. The issue was observed after a browser upgrade rollout.</a:t>
            </a:r>
          </a:p>
          <a:p>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Root Cause:</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A browser version upgrade introduced changes in rendering behavior and compatibility handling for certain UI components. Existing application scripts and style configurations were not fully compatible with the updated browser version, causing action buttons to be hidden or not rendered correctly. As a result, the affected modules were unable to display workflow action controls to users.</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The affected UI components, styles, and scripts were reviewed and updated to ensure compatibility with the upgraded browser version. Necessary code changes were implemented to correctly render action buttons across all impacted modules. Comprehensive validation and regression testing were performed to confirm that action buttons are displayed consistently and all workflow actions function as expected.</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A3C23E5-418F-0668-0E7E-A54EE085A2E2}"/>
              </a:ext>
            </a:extLst>
          </p:cNvPr>
          <p:cNvPicPr>
            <a:picLocks noChangeAspect="1"/>
          </p:cNvPicPr>
          <p:nvPr/>
        </p:nvPicPr>
        <p:blipFill>
          <a:blip r:embed="rId2"/>
          <a:stretch>
            <a:fillRect/>
          </a:stretch>
        </p:blipFill>
        <p:spPr>
          <a:xfrm>
            <a:off x="6923113" y="3565771"/>
            <a:ext cx="4635738" cy="825542"/>
          </a:xfrm>
          <a:prstGeom prst="rect">
            <a:avLst/>
          </a:prstGeom>
        </p:spPr>
      </p:pic>
      <p:pic>
        <p:nvPicPr>
          <p:cNvPr id="4" name="Picture 3">
            <a:extLst>
              <a:ext uri="{FF2B5EF4-FFF2-40B4-BE49-F238E27FC236}">
                <a16:creationId xmlns:a16="http://schemas.microsoft.com/office/drawing/2014/main" id="{A04995B0-EB81-3B14-9D90-7D5960563E00}"/>
              </a:ext>
            </a:extLst>
          </p:cNvPr>
          <p:cNvPicPr>
            <a:picLocks noChangeAspect="1"/>
          </p:cNvPicPr>
          <p:nvPr/>
        </p:nvPicPr>
        <p:blipFill>
          <a:blip r:embed="rId3"/>
          <a:stretch>
            <a:fillRect/>
          </a:stretch>
        </p:blipFill>
        <p:spPr>
          <a:xfrm>
            <a:off x="6877392" y="5471321"/>
            <a:ext cx="4635737" cy="856970"/>
          </a:xfrm>
          <a:prstGeom prst="rect">
            <a:avLst/>
          </a:prstGeom>
        </p:spPr>
      </p:pic>
    </p:spTree>
    <p:extLst>
      <p:ext uri="{BB962C8B-B14F-4D97-AF65-F5344CB8AC3E}">
        <p14:creationId xmlns:p14="http://schemas.microsoft.com/office/powerpoint/2010/main" val="632620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086C1D-EE12-37FD-7F62-57544FE38329}"/>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87D46ECE-5615-BE63-D08D-7BEF1C04F4C6}"/>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Update 3D | Exit popup will have Discard and Cancel buttons instead of OK and Close buttons</a:t>
            </a:r>
          </a:p>
        </p:txBody>
      </p:sp>
      <p:sp>
        <p:nvSpPr>
          <p:cNvPr id="3" name="TextBox 2">
            <a:extLst>
              <a:ext uri="{FF2B5EF4-FFF2-40B4-BE49-F238E27FC236}">
                <a16:creationId xmlns:a16="http://schemas.microsoft.com/office/drawing/2014/main" id="{B5E779CA-1829-A547-03D7-9839E3B73155}"/>
              </a:ext>
            </a:extLst>
          </p:cNvPr>
          <p:cNvSpPr txBox="1"/>
          <p:nvPr/>
        </p:nvSpPr>
        <p:spPr>
          <a:xfrm>
            <a:off x="131140" y="1078174"/>
            <a:ext cx="9068278" cy="5293757"/>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In the </a:t>
            </a:r>
            <a:r>
              <a:rPr lang="en-US" b="1" dirty="0">
                <a:solidFill>
                  <a:schemeClr val="accent2">
                    <a:lumMod val="95000"/>
                    <a:lumOff val="5000"/>
                  </a:schemeClr>
                </a:solidFill>
                <a:latin typeface="Calibri" panose="020F0502020204030204" pitchFamily="34" charset="0"/>
                <a:cs typeface="Calibri" panose="020F0502020204030204" pitchFamily="34" charset="0"/>
              </a:rPr>
              <a:t>Supplier Portal – Update 3D</a:t>
            </a:r>
            <a:r>
              <a:rPr lang="en-US" dirty="0">
                <a:solidFill>
                  <a:schemeClr val="accent2">
                    <a:lumMod val="95000"/>
                    <a:lumOff val="5000"/>
                  </a:schemeClr>
                </a:solidFill>
                <a:latin typeface="Calibri" panose="020F0502020204030204" pitchFamily="34" charset="0"/>
                <a:cs typeface="Calibri" panose="020F0502020204030204" pitchFamily="34" charset="0"/>
              </a:rPr>
              <a:t> screen, the exit confirmation popup displayed "</a:t>
            </a:r>
            <a:r>
              <a:rPr lang="en-US" b="1" dirty="0">
                <a:solidFill>
                  <a:schemeClr val="accent2">
                    <a:lumMod val="95000"/>
                    <a:lumOff val="5000"/>
                  </a:schemeClr>
                </a:solidFill>
                <a:latin typeface="Calibri" panose="020F0502020204030204" pitchFamily="34" charset="0"/>
                <a:cs typeface="Calibri" panose="020F0502020204030204" pitchFamily="34" charset="0"/>
              </a:rPr>
              <a:t>OK</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Close</a:t>
            </a:r>
            <a:r>
              <a:rPr lang="en-US" dirty="0">
                <a:solidFill>
                  <a:schemeClr val="accent2">
                    <a:lumMod val="95000"/>
                    <a:lumOff val="5000"/>
                  </a:schemeClr>
                </a:solidFill>
                <a:latin typeface="Calibri" panose="020F0502020204030204" pitchFamily="34" charset="0"/>
                <a:cs typeface="Calibri" panose="020F0502020204030204" pitchFamily="34" charset="0"/>
              </a:rPr>
              <a:t>" buttons when users attempted to leave the page with unsaved changes. This button labeling was inconsistent with the standard user experience followed across other application modules. The inconsistency caused confusion among users regarding whether their changes would be saved, discarded, or retained.</a:t>
            </a:r>
          </a:p>
          <a:p>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Root Cause:</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exit confirmation dialog in the </a:t>
            </a:r>
            <a:r>
              <a:rPr lang="en-US" b="1" dirty="0">
                <a:solidFill>
                  <a:schemeClr val="accent2">
                    <a:lumMod val="95000"/>
                    <a:lumOff val="5000"/>
                  </a:schemeClr>
                </a:solidFill>
                <a:latin typeface="Calibri" panose="020F0502020204030204" pitchFamily="34" charset="0"/>
                <a:cs typeface="Calibri" panose="020F0502020204030204" pitchFamily="34" charset="0"/>
              </a:rPr>
              <a:t>Update 3D</a:t>
            </a:r>
            <a:r>
              <a:rPr lang="en-US" dirty="0">
                <a:solidFill>
                  <a:schemeClr val="accent2">
                    <a:lumMod val="95000"/>
                    <a:lumOff val="5000"/>
                  </a:schemeClr>
                </a:solidFill>
                <a:latin typeface="Calibri" panose="020F0502020204030204" pitchFamily="34" charset="0"/>
                <a:cs typeface="Calibri" panose="020F0502020204030204" pitchFamily="34" charset="0"/>
              </a:rPr>
              <a:t> functionality was implemented using a different button configuration than the standardized popup used across the application. As a result, the popup displayed "</a:t>
            </a:r>
            <a:r>
              <a:rPr lang="en-US" b="1" dirty="0">
                <a:solidFill>
                  <a:schemeClr val="accent2">
                    <a:lumMod val="95000"/>
                    <a:lumOff val="5000"/>
                  </a:schemeClr>
                </a:solidFill>
                <a:latin typeface="Calibri" panose="020F0502020204030204" pitchFamily="34" charset="0"/>
                <a:cs typeface="Calibri" panose="020F0502020204030204" pitchFamily="34" charset="0"/>
              </a:rPr>
              <a:t>OK</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Close</a:t>
            </a:r>
            <a:r>
              <a:rPr lang="en-US" dirty="0">
                <a:solidFill>
                  <a:schemeClr val="accent2">
                    <a:lumMod val="95000"/>
                    <a:lumOff val="5000"/>
                  </a:schemeClr>
                </a:solidFill>
                <a:latin typeface="Calibri" panose="020F0502020204030204" pitchFamily="34" charset="0"/>
                <a:cs typeface="Calibri" panose="020F0502020204030204" pitchFamily="34" charset="0"/>
              </a:rPr>
              <a:t>" instead of the approved "</a:t>
            </a:r>
            <a:r>
              <a:rPr lang="en-US" b="1" dirty="0">
                <a:solidFill>
                  <a:schemeClr val="accent2">
                    <a:lumMod val="95000"/>
                    <a:lumOff val="5000"/>
                  </a:schemeClr>
                </a:solidFill>
                <a:latin typeface="Calibri" panose="020F0502020204030204" pitchFamily="34" charset="0"/>
                <a:cs typeface="Calibri" panose="020F0502020204030204" pitchFamily="34" charset="0"/>
              </a:rPr>
              <a:t>Discard</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Cancel</a:t>
            </a:r>
            <a:r>
              <a:rPr lang="en-US" dirty="0">
                <a:solidFill>
                  <a:schemeClr val="accent2">
                    <a:lumMod val="95000"/>
                    <a:lumOff val="5000"/>
                  </a:schemeClr>
                </a:solidFill>
                <a:latin typeface="Calibri" panose="020F0502020204030204" pitchFamily="34" charset="0"/>
                <a:cs typeface="Calibri" panose="020F0502020204030204" pitchFamily="34" charset="0"/>
              </a:rPr>
              <a:t>" options. The lack of alignment with enterprise UI standards led to an inconsistent user experience.</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exit confirmation popup was updated to replace the "</a:t>
            </a:r>
            <a:r>
              <a:rPr lang="en-US" b="1" dirty="0">
                <a:solidFill>
                  <a:schemeClr val="accent2">
                    <a:lumMod val="95000"/>
                    <a:lumOff val="5000"/>
                  </a:schemeClr>
                </a:solidFill>
                <a:latin typeface="Calibri" panose="020F0502020204030204" pitchFamily="34" charset="0"/>
                <a:cs typeface="Calibri" panose="020F0502020204030204" pitchFamily="34" charset="0"/>
              </a:rPr>
              <a:t>OK</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Close</a:t>
            </a:r>
            <a:r>
              <a:rPr lang="en-US" dirty="0">
                <a:solidFill>
                  <a:schemeClr val="accent2">
                    <a:lumMod val="95000"/>
                    <a:lumOff val="5000"/>
                  </a:schemeClr>
                </a:solidFill>
                <a:latin typeface="Calibri" panose="020F0502020204030204" pitchFamily="34" charset="0"/>
                <a:cs typeface="Calibri" panose="020F0502020204030204" pitchFamily="34" charset="0"/>
              </a:rPr>
              <a:t>" buttons with "</a:t>
            </a:r>
            <a:r>
              <a:rPr lang="en-US" b="1" dirty="0">
                <a:solidFill>
                  <a:schemeClr val="accent2">
                    <a:lumMod val="95000"/>
                    <a:lumOff val="5000"/>
                  </a:schemeClr>
                </a:solidFill>
                <a:latin typeface="Calibri" panose="020F0502020204030204" pitchFamily="34" charset="0"/>
                <a:cs typeface="Calibri" panose="020F0502020204030204" pitchFamily="34" charset="0"/>
              </a:rPr>
              <a:t>Discard</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Cancel</a:t>
            </a:r>
            <a:r>
              <a:rPr lang="en-US" dirty="0">
                <a:solidFill>
                  <a:schemeClr val="accent2">
                    <a:lumMod val="95000"/>
                    <a:lumOff val="5000"/>
                  </a:schemeClr>
                </a:solidFill>
                <a:latin typeface="Calibri" panose="020F0502020204030204" pitchFamily="34" charset="0"/>
                <a:cs typeface="Calibri" panose="020F0502020204030204" pitchFamily="34" charset="0"/>
              </a:rPr>
              <a:t>" buttons, in accordance with the application's standard design guidelines. The functionality was validated to ensure </a:t>
            </a:r>
            <a:r>
              <a:rPr lang="en-US" b="1" dirty="0">
                <a:solidFill>
                  <a:schemeClr val="accent2">
                    <a:lumMod val="95000"/>
                    <a:lumOff val="5000"/>
                  </a:schemeClr>
                </a:solidFill>
                <a:latin typeface="Calibri" panose="020F0502020204030204" pitchFamily="34" charset="0"/>
                <a:cs typeface="Calibri" panose="020F0502020204030204" pitchFamily="34" charset="0"/>
              </a:rPr>
              <a:t>Discard</a:t>
            </a:r>
            <a:r>
              <a:rPr lang="en-US" dirty="0">
                <a:solidFill>
                  <a:schemeClr val="accent2">
                    <a:lumMod val="95000"/>
                    <a:lumOff val="5000"/>
                  </a:schemeClr>
                </a:solidFill>
                <a:latin typeface="Calibri" panose="020F0502020204030204" pitchFamily="34" charset="0"/>
                <a:cs typeface="Calibri" panose="020F0502020204030204" pitchFamily="34" charset="0"/>
              </a:rPr>
              <a:t> exits the screen without saving changes, while </a:t>
            </a:r>
            <a:r>
              <a:rPr lang="en-US" b="1" dirty="0">
                <a:solidFill>
                  <a:schemeClr val="accent2">
                    <a:lumMod val="95000"/>
                    <a:lumOff val="5000"/>
                  </a:schemeClr>
                </a:solidFill>
                <a:latin typeface="Calibri" panose="020F0502020204030204" pitchFamily="34" charset="0"/>
                <a:cs typeface="Calibri" panose="020F0502020204030204" pitchFamily="34" charset="0"/>
              </a:rPr>
              <a:t>Cancel</a:t>
            </a:r>
            <a:r>
              <a:rPr lang="en-US" dirty="0">
                <a:solidFill>
                  <a:schemeClr val="accent2">
                    <a:lumMod val="95000"/>
                    <a:lumOff val="5000"/>
                  </a:schemeClr>
                </a:solidFill>
                <a:latin typeface="Calibri" panose="020F0502020204030204" pitchFamily="34" charset="0"/>
                <a:cs typeface="Calibri" panose="020F0502020204030204" pitchFamily="34" charset="0"/>
              </a:rPr>
              <a:t> retains the user on the current page. Regression testing was performed to confirm consistency of exit popup behavior across the system.</a:t>
            </a:r>
          </a:p>
        </p:txBody>
      </p:sp>
      <p:pic>
        <p:nvPicPr>
          <p:cNvPr id="4" name="Picture 3">
            <a:extLst>
              <a:ext uri="{FF2B5EF4-FFF2-40B4-BE49-F238E27FC236}">
                <a16:creationId xmlns:a16="http://schemas.microsoft.com/office/drawing/2014/main" id="{EDD8D53F-228F-7A3C-E650-BCF9CE55E1FB}"/>
              </a:ext>
            </a:extLst>
          </p:cNvPr>
          <p:cNvPicPr>
            <a:picLocks noChangeAspect="1"/>
          </p:cNvPicPr>
          <p:nvPr/>
        </p:nvPicPr>
        <p:blipFill>
          <a:blip r:embed="rId2"/>
          <a:stretch>
            <a:fillRect/>
          </a:stretch>
        </p:blipFill>
        <p:spPr>
          <a:xfrm>
            <a:off x="9199418" y="1649505"/>
            <a:ext cx="2750605" cy="1412032"/>
          </a:xfrm>
          <a:prstGeom prst="rect">
            <a:avLst/>
          </a:prstGeom>
        </p:spPr>
      </p:pic>
      <p:pic>
        <p:nvPicPr>
          <p:cNvPr id="6" name="Picture 5">
            <a:extLst>
              <a:ext uri="{FF2B5EF4-FFF2-40B4-BE49-F238E27FC236}">
                <a16:creationId xmlns:a16="http://schemas.microsoft.com/office/drawing/2014/main" id="{EACCF077-51ED-BEAE-D747-B9C64A7C8C9B}"/>
              </a:ext>
            </a:extLst>
          </p:cNvPr>
          <p:cNvPicPr>
            <a:picLocks noChangeAspect="1"/>
          </p:cNvPicPr>
          <p:nvPr/>
        </p:nvPicPr>
        <p:blipFill>
          <a:blip r:embed="rId3"/>
          <a:stretch>
            <a:fillRect/>
          </a:stretch>
        </p:blipFill>
        <p:spPr>
          <a:xfrm>
            <a:off x="9307006" y="4264553"/>
            <a:ext cx="2753854" cy="1412033"/>
          </a:xfrm>
          <a:prstGeom prst="rect">
            <a:avLst/>
          </a:prstGeom>
        </p:spPr>
      </p:pic>
    </p:spTree>
    <p:extLst>
      <p:ext uri="{BB962C8B-B14F-4D97-AF65-F5344CB8AC3E}">
        <p14:creationId xmlns:p14="http://schemas.microsoft.com/office/powerpoint/2010/main" val="1056955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22F46-821A-9D81-1F9D-19A591BED607}"/>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DE034586-441B-5197-F44C-8E4A6FD38DE7}"/>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Dashboard | DMR and SCB Graphs were not getting displayed properly.</a:t>
            </a:r>
          </a:p>
        </p:txBody>
      </p:sp>
      <p:sp>
        <p:nvSpPr>
          <p:cNvPr id="3" name="TextBox 2">
            <a:extLst>
              <a:ext uri="{FF2B5EF4-FFF2-40B4-BE49-F238E27FC236}">
                <a16:creationId xmlns:a16="http://schemas.microsoft.com/office/drawing/2014/main" id="{FC849209-35AA-5532-E315-1C063531272E}"/>
              </a:ext>
            </a:extLst>
          </p:cNvPr>
          <p:cNvSpPr txBox="1"/>
          <p:nvPr/>
        </p:nvSpPr>
        <p:spPr>
          <a:xfrm>
            <a:off x="131140" y="1078174"/>
            <a:ext cx="7211769" cy="5293757"/>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In the </a:t>
            </a:r>
            <a:r>
              <a:rPr lang="en-US" b="1" dirty="0">
                <a:solidFill>
                  <a:schemeClr val="accent2">
                    <a:lumMod val="95000"/>
                    <a:lumOff val="5000"/>
                  </a:schemeClr>
                </a:solidFill>
                <a:latin typeface="Calibri" panose="020F0502020204030204" pitchFamily="34" charset="0"/>
                <a:cs typeface="Calibri" panose="020F0502020204030204" pitchFamily="34" charset="0"/>
              </a:rPr>
              <a:t>Supplier Portal</a:t>
            </a:r>
            <a:r>
              <a:rPr lang="en-US" dirty="0">
                <a:solidFill>
                  <a:schemeClr val="accent2">
                    <a:lumMod val="95000"/>
                    <a:lumOff val="5000"/>
                  </a:schemeClr>
                </a:solidFill>
                <a:latin typeface="Calibri" panose="020F0502020204030204" pitchFamily="34" charset="0"/>
                <a:cs typeface="Calibri" panose="020F0502020204030204" pitchFamily="34" charset="0"/>
              </a:rPr>
              <a:t>, the </a:t>
            </a:r>
            <a:r>
              <a:rPr lang="en-US" b="1" dirty="0">
                <a:solidFill>
                  <a:schemeClr val="accent2">
                    <a:lumMod val="95000"/>
                    <a:lumOff val="5000"/>
                  </a:schemeClr>
                </a:solidFill>
                <a:latin typeface="Calibri" panose="020F0502020204030204" pitchFamily="34" charset="0"/>
                <a:cs typeface="Calibri" panose="020F0502020204030204" pitchFamily="34" charset="0"/>
              </a:rPr>
              <a:t>DMR</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SCB</a:t>
            </a:r>
            <a:r>
              <a:rPr lang="en-US" dirty="0">
                <a:solidFill>
                  <a:schemeClr val="accent2">
                    <a:lumMod val="95000"/>
                    <a:lumOff val="5000"/>
                  </a:schemeClr>
                </a:solidFill>
                <a:latin typeface="Calibri" panose="020F0502020204030204" pitchFamily="34" charset="0"/>
                <a:cs typeface="Calibri" panose="020F0502020204030204" pitchFamily="34" charset="0"/>
              </a:rPr>
              <a:t> dashboard graphs were displaying incorrect data counts, resulting in inaccurate visualization of supplier quality metrics. Users observed discrepancies between the graph values and the actual records available in the system. This impacted reporting accuracy and reduced confidence in dashboard-based decision-making.</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Root Cause:</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issue was caused by incorrect data aggregation and filtering logic used to populate the DMR and SCB dashboard graphs. Certain records were either excluded or counted improperly during data retrieval and calculation processes. As a result, the graphs displayed counts that did not accurately reflect the underlying transactional data.</a:t>
            </a: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graph data calculation and aggregation logic were reviewed and corrected to ensure accurate retrieval and counting of DMR and SCB records. Necessary code changes were implemented to align the dashboard counts with the actual data stored in the system. Validation and reconciliation testing were performed to confirm that graph values match the corresponding source records and reports.</a:t>
            </a:r>
          </a:p>
        </p:txBody>
      </p:sp>
      <p:pic>
        <p:nvPicPr>
          <p:cNvPr id="8" name="Picture 7">
            <a:extLst>
              <a:ext uri="{FF2B5EF4-FFF2-40B4-BE49-F238E27FC236}">
                <a16:creationId xmlns:a16="http://schemas.microsoft.com/office/drawing/2014/main" id="{699D04D9-FDA4-08CF-0BF5-1FB9444D602C}"/>
              </a:ext>
            </a:extLst>
          </p:cNvPr>
          <p:cNvPicPr>
            <a:picLocks noChangeAspect="1"/>
          </p:cNvPicPr>
          <p:nvPr/>
        </p:nvPicPr>
        <p:blipFill>
          <a:blip r:embed="rId2"/>
          <a:stretch>
            <a:fillRect/>
          </a:stretch>
        </p:blipFill>
        <p:spPr>
          <a:xfrm>
            <a:off x="7480734" y="1078174"/>
            <a:ext cx="4507606" cy="2163790"/>
          </a:xfrm>
          <a:prstGeom prst="rect">
            <a:avLst/>
          </a:prstGeom>
        </p:spPr>
      </p:pic>
      <p:pic>
        <p:nvPicPr>
          <p:cNvPr id="11" name="Picture 10">
            <a:extLst>
              <a:ext uri="{FF2B5EF4-FFF2-40B4-BE49-F238E27FC236}">
                <a16:creationId xmlns:a16="http://schemas.microsoft.com/office/drawing/2014/main" id="{11C8013A-361A-19C6-6160-9DA57B15C5D7}"/>
              </a:ext>
            </a:extLst>
          </p:cNvPr>
          <p:cNvPicPr>
            <a:picLocks noChangeAspect="1"/>
          </p:cNvPicPr>
          <p:nvPr/>
        </p:nvPicPr>
        <p:blipFill>
          <a:blip r:embed="rId3"/>
          <a:stretch>
            <a:fillRect/>
          </a:stretch>
        </p:blipFill>
        <p:spPr>
          <a:xfrm>
            <a:off x="7506872" y="4048341"/>
            <a:ext cx="4553988" cy="2200045"/>
          </a:xfrm>
          <a:prstGeom prst="rect">
            <a:avLst/>
          </a:prstGeom>
        </p:spPr>
      </p:pic>
    </p:spTree>
    <p:extLst>
      <p:ext uri="{BB962C8B-B14F-4D97-AF65-F5344CB8AC3E}">
        <p14:creationId xmlns:p14="http://schemas.microsoft.com/office/powerpoint/2010/main" val="2679588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D56DA-B542-D6F2-6079-1DBD135F0C38}"/>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D319F3CC-62F9-702D-D2C8-EE6ABF1112C5}"/>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Update 3D | There was no separation between Attachment and Signed containment form section.</a:t>
            </a:r>
          </a:p>
        </p:txBody>
      </p:sp>
      <p:sp>
        <p:nvSpPr>
          <p:cNvPr id="3" name="TextBox 2">
            <a:extLst>
              <a:ext uri="{FF2B5EF4-FFF2-40B4-BE49-F238E27FC236}">
                <a16:creationId xmlns:a16="http://schemas.microsoft.com/office/drawing/2014/main" id="{88752432-3A35-3AA1-6584-673423C5F0FC}"/>
              </a:ext>
            </a:extLst>
          </p:cNvPr>
          <p:cNvSpPr txBox="1"/>
          <p:nvPr/>
        </p:nvSpPr>
        <p:spPr>
          <a:xfrm>
            <a:off x="131140" y="925769"/>
            <a:ext cx="7433442" cy="5570756"/>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In the </a:t>
            </a:r>
            <a:r>
              <a:rPr lang="en-US" b="1" dirty="0">
                <a:solidFill>
                  <a:schemeClr val="accent2">
                    <a:lumMod val="95000"/>
                    <a:lumOff val="5000"/>
                  </a:schemeClr>
                </a:solidFill>
                <a:latin typeface="Calibri" panose="020F0502020204030204" pitchFamily="34" charset="0"/>
                <a:cs typeface="Calibri" panose="020F0502020204030204" pitchFamily="34" charset="0"/>
              </a:rPr>
              <a:t>Supplier Portal – Update 3D</a:t>
            </a:r>
            <a:r>
              <a:rPr lang="en-US" dirty="0">
                <a:solidFill>
                  <a:schemeClr val="accent2">
                    <a:lumMod val="95000"/>
                    <a:lumOff val="5000"/>
                  </a:schemeClr>
                </a:solidFill>
                <a:latin typeface="Calibri" panose="020F0502020204030204" pitchFamily="34" charset="0"/>
                <a:cs typeface="Calibri" panose="020F0502020204030204" pitchFamily="34" charset="0"/>
              </a:rPr>
              <a:t> screen, the </a:t>
            </a:r>
            <a:r>
              <a:rPr lang="en-US" b="1" dirty="0">
                <a:solidFill>
                  <a:schemeClr val="accent2">
                    <a:lumMod val="95000"/>
                    <a:lumOff val="5000"/>
                  </a:schemeClr>
                </a:solidFill>
                <a:latin typeface="Calibri" panose="020F0502020204030204" pitchFamily="34" charset="0"/>
                <a:cs typeface="Calibri" panose="020F0502020204030204" pitchFamily="34" charset="0"/>
              </a:rPr>
              <a:t>Attachment</a:t>
            </a:r>
            <a:r>
              <a:rPr lang="en-US" dirty="0">
                <a:solidFill>
                  <a:schemeClr val="accent2">
                    <a:lumMod val="95000"/>
                    <a:lumOff val="5000"/>
                  </a:schemeClr>
                </a:solidFill>
                <a:latin typeface="Calibri" panose="020F0502020204030204" pitchFamily="34" charset="0"/>
                <a:cs typeface="Calibri" panose="020F0502020204030204" pitchFamily="34" charset="0"/>
              </a:rPr>
              <a:t> section and </a:t>
            </a:r>
            <a:r>
              <a:rPr lang="en-US" b="1" dirty="0">
                <a:solidFill>
                  <a:schemeClr val="accent2">
                    <a:lumMod val="95000"/>
                    <a:lumOff val="5000"/>
                  </a:schemeClr>
                </a:solidFill>
                <a:latin typeface="Calibri" panose="020F0502020204030204" pitchFamily="34" charset="0"/>
                <a:cs typeface="Calibri" panose="020F0502020204030204" pitchFamily="34" charset="0"/>
              </a:rPr>
              <a:t>Signed Containment Form</a:t>
            </a:r>
            <a:r>
              <a:rPr lang="en-US" dirty="0">
                <a:solidFill>
                  <a:schemeClr val="accent2">
                    <a:lumMod val="95000"/>
                    <a:lumOff val="5000"/>
                  </a:schemeClr>
                </a:solidFill>
                <a:latin typeface="Calibri" panose="020F0502020204030204" pitchFamily="34" charset="0"/>
                <a:cs typeface="Calibri" panose="020F0502020204030204" pitchFamily="34" charset="0"/>
              </a:rPr>
              <a:t> section were displayed without proper visual separation. The layout caused both sections to appear merged, making it difficult for users to distinguish between supporting attachments and signed containment documents. This resulted in a confusing user interface and reduced usability during 3D updates.</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Root Cause:</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issue was caused by a </a:t>
            </a:r>
            <a:r>
              <a:rPr lang="en-US" b="1" dirty="0">
                <a:solidFill>
                  <a:schemeClr val="accent2">
                    <a:lumMod val="95000"/>
                    <a:lumOff val="5000"/>
                  </a:schemeClr>
                </a:solidFill>
                <a:latin typeface="Calibri" panose="020F0502020204030204" pitchFamily="34" charset="0"/>
                <a:cs typeface="Calibri" panose="020F0502020204030204" pitchFamily="34" charset="0"/>
              </a:rPr>
              <a:t>UI layout defect</a:t>
            </a:r>
            <a:r>
              <a:rPr lang="en-US" dirty="0">
                <a:solidFill>
                  <a:schemeClr val="accent2">
                    <a:lumMod val="95000"/>
                    <a:lumOff val="5000"/>
                  </a:schemeClr>
                </a:solidFill>
                <a:latin typeface="Calibri" panose="020F0502020204030204" pitchFamily="34" charset="0"/>
                <a:cs typeface="Calibri" panose="020F0502020204030204" pitchFamily="34" charset="0"/>
              </a:rPr>
              <a:t> in which the Attachment and Signed Containment Form sections were not configured with the appropriate alignment and spacing. Both sections were rendered in a way that lacked clear visual distinction, causing them to appear as a single block of information.</a:t>
            </a: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screen layout was updated to display the </a:t>
            </a:r>
            <a:r>
              <a:rPr lang="en-US" b="1" dirty="0">
                <a:solidFill>
                  <a:schemeClr val="accent2">
                    <a:lumMod val="95000"/>
                    <a:lumOff val="5000"/>
                  </a:schemeClr>
                </a:solidFill>
                <a:latin typeface="Calibri" panose="020F0502020204030204" pitchFamily="34" charset="0"/>
                <a:cs typeface="Calibri" panose="020F0502020204030204" pitchFamily="34" charset="0"/>
              </a:rPr>
              <a:t>Attachment</a:t>
            </a:r>
            <a:r>
              <a:rPr lang="en-US" dirty="0">
                <a:solidFill>
                  <a:schemeClr val="accent2">
                    <a:lumMod val="95000"/>
                    <a:lumOff val="5000"/>
                  </a:schemeClr>
                </a:solidFill>
                <a:latin typeface="Calibri" panose="020F0502020204030204" pitchFamily="34" charset="0"/>
                <a:cs typeface="Calibri" panose="020F0502020204030204" pitchFamily="34" charset="0"/>
              </a:rPr>
              <a:t> and </a:t>
            </a:r>
            <a:r>
              <a:rPr lang="en-US" b="1" dirty="0">
                <a:solidFill>
                  <a:schemeClr val="accent2">
                    <a:lumMod val="95000"/>
                    <a:lumOff val="5000"/>
                  </a:schemeClr>
                </a:solidFill>
                <a:latin typeface="Calibri" panose="020F0502020204030204" pitchFamily="34" charset="0"/>
                <a:cs typeface="Calibri" panose="020F0502020204030204" pitchFamily="34" charset="0"/>
              </a:rPr>
              <a:t>Signed Containment Form</a:t>
            </a:r>
            <a:r>
              <a:rPr lang="en-US" dirty="0">
                <a:solidFill>
                  <a:schemeClr val="accent2">
                    <a:lumMod val="95000"/>
                    <a:lumOff val="5000"/>
                  </a:schemeClr>
                </a:solidFill>
                <a:latin typeface="Calibri" panose="020F0502020204030204" pitchFamily="34" charset="0"/>
                <a:cs typeface="Calibri" panose="020F0502020204030204" pitchFamily="34" charset="0"/>
              </a:rPr>
              <a:t> sections vertically with proper spacing and section separation. UI enhancements were implemented to improve readability and clearly differentiate the two document areas. Validation testing was completed to ensure the updated layout is displayed consistently across supported browsers and provides an improved user experience.</a:t>
            </a:r>
          </a:p>
        </p:txBody>
      </p:sp>
      <p:pic>
        <p:nvPicPr>
          <p:cNvPr id="5" name="Picture 4">
            <a:extLst>
              <a:ext uri="{FF2B5EF4-FFF2-40B4-BE49-F238E27FC236}">
                <a16:creationId xmlns:a16="http://schemas.microsoft.com/office/drawing/2014/main" id="{C920ABA0-4AB5-9E7D-14A0-38BE1180A1B8}"/>
              </a:ext>
            </a:extLst>
          </p:cNvPr>
          <p:cNvPicPr>
            <a:picLocks noChangeAspect="1"/>
          </p:cNvPicPr>
          <p:nvPr/>
        </p:nvPicPr>
        <p:blipFill>
          <a:blip r:embed="rId2"/>
          <a:stretch>
            <a:fillRect/>
          </a:stretch>
        </p:blipFill>
        <p:spPr>
          <a:xfrm>
            <a:off x="7718100" y="1292054"/>
            <a:ext cx="4378036" cy="2094867"/>
          </a:xfrm>
          <a:prstGeom prst="rect">
            <a:avLst/>
          </a:prstGeom>
        </p:spPr>
      </p:pic>
      <p:pic>
        <p:nvPicPr>
          <p:cNvPr id="8" name="Picture 7">
            <a:extLst>
              <a:ext uri="{FF2B5EF4-FFF2-40B4-BE49-F238E27FC236}">
                <a16:creationId xmlns:a16="http://schemas.microsoft.com/office/drawing/2014/main" id="{A661A7D0-BD2B-8C4D-3765-0E3B981AA355}"/>
              </a:ext>
            </a:extLst>
          </p:cNvPr>
          <p:cNvPicPr>
            <a:picLocks noChangeAspect="1"/>
          </p:cNvPicPr>
          <p:nvPr/>
        </p:nvPicPr>
        <p:blipFill>
          <a:blip r:embed="rId3"/>
          <a:stretch>
            <a:fillRect/>
          </a:stretch>
        </p:blipFill>
        <p:spPr>
          <a:xfrm>
            <a:off x="7701665" y="4211782"/>
            <a:ext cx="4365639" cy="1974932"/>
          </a:xfrm>
          <a:prstGeom prst="rect">
            <a:avLst/>
          </a:prstGeom>
        </p:spPr>
      </p:pic>
    </p:spTree>
    <p:extLst>
      <p:ext uri="{BB962C8B-B14F-4D97-AF65-F5344CB8AC3E}">
        <p14:creationId xmlns:p14="http://schemas.microsoft.com/office/powerpoint/2010/main" val="2917431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05A54-1A28-05A1-212C-580DABD7EDE1}"/>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28EBC945-ECEE-D63A-5B3C-8633EDB3AC70}"/>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Submit 3D | Data is not aligned in Added DMR Parts of Issue summary page.</a:t>
            </a:r>
          </a:p>
        </p:txBody>
      </p:sp>
      <p:sp>
        <p:nvSpPr>
          <p:cNvPr id="3" name="TextBox 2">
            <a:extLst>
              <a:ext uri="{FF2B5EF4-FFF2-40B4-BE49-F238E27FC236}">
                <a16:creationId xmlns:a16="http://schemas.microsoft.com/office/drawing/2014/main" id="{A1EC9B84-9F2F-B5D0-B696-BAA49936BB79}"/>
              </a:ext>
            </a:extLst>
          </p:cNvPr>
          <p:cNvSpPr txBox="1"/>
          <p:nvPr/>
        </p:nvSpPr>
        <p:spPr>
          <a:xfrm>
            <a:off x="131140" y="925769"/>
            <a:ext cx="7433442" cy="5293757"/>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In the </a:t>
            </a:r>
            <a:r>
              <a:rPr lang="en-US" b="1" dirty="0">
                <a:solidFill>
                  <a:schemeClr val="accent2">
                    <a:lumMod val="95000"/>
                    <a:lumOff val="5000"/>
                  </a:schemeClr>
                </a:solidFill>
                <a:latin typeface="Calibri" panose="020F0502020204030204" pitchFamily="34" charset="0"/>
                <a:cs typeface="Calibri" panose="020F0502020204030204" pitchFamily="34" charset="0"/>
              </a:rPr>
              <a:t>Supplier Portal – Submit 3D</a:t>
            </a:r>
            <a:r>
              <a:rPr lang="en-US" dirty="0">
                <a:solidFill>
                  <a:schemeClr val="accent2">
                    <a:lumMod val="95000"/>
                    <a:lumOff val="5000"/>
                  </a:schemeClr>
                </a:solidFill>
                <a:latin typeface="Calibri" panose="020F0502020204030204" pitchFamily="34" charset="0"/>
                <a:cs typeface="Calibri" panose="020F0502020204030204" pitchFamily="34" charset="0"/>
              </a:rPr>
              <a:t> process, data displayed under the </a:t>
            </a:r>
            <a:r>
              <a:rPr lang="en-US" b="1" dirty="0">
                <a:solidFill>
                  <a:schemeClr val="accent2">
                    <a:lumMod val="95000"/>
                    <a:lumOff val="5000"/>
                  </a:schemeClr>
                </a:solidFill>
                <a:latin typeface="Calibri" panose="020F0502020204030204" pitchFamily="34" charset="0"/>
                <a:cs typeface="Calibri" panose="020F0502020204030204" pitchFamily="34" charset="0"/>
              </a:rPr>
              <a:t>Added DMR Parts</a:t>
            </a:r>
            <a:r>
              <a:rPr lang="en-US" dirty="0">
                <a:solidFill>
                  <a:schemeClr val="accent2">
                    <a:lumMod val="95000"/>
                    <a:lumOff val="5000"/>
                  </a:schemeClr>
                </a:solidFill>
                <a:latin typeface="Calibri" panose="020F0502020204030204" pitchFamily="34" charset="0"/>
                <a:cs typeface="Calibri" panose="020F0502020204030204" pitchFamily="34" charset="0"/>
              </a:rPr>
              <a:t> section on the </a:t>
            </a:r>
            <a:r>
              <a:rPr lang="en-US" b="1" dirty="0">
                <a:solidFill>
                  <a:schemeClr val="accent2">
                    <a:lumMod val="95000"/>
                    <a:lumOff val="5000"/>
                  </a:schemeClr>
                </a:solidFill>
                <a:latin typeface="Calibri" panose="020F0502020204030204" pitchFamily="34" charset="0"/>
                <a:cs typeface="Calibri" panose="020F0502020204030204" pitchFamily="34" charset="0"/>
              </a:rPr>
              <a:t>Issue Summary</a:t>
            </a:r>
            <a:r>
              <a:rPr lang="en-US" dirty="0">
                <a:solidFill>
                  <a:schemeClr val="accent2">
                    <a:lumMod val="95000"/>
                    <a:lumOff val="5000"/>
                  </a:schemeClr>
                </a:solidFill>
                <a:latin typeface="Calibri" panose="020F0502020204030204" pitchFamily="34" charset="0"/>
                <a:cs typeface="Calibri" panose="020F0502020204030204" pitchFamily="34" charset="0"/>
              </a:rPr>
              <a:t> page was not properly aligned. Information appeared mis-formatted, making it difficult for users to review part details accurately before submission. The inconsistent presentation affected readability and overall user experience.</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Root Cause:</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issue was caused by a </a:t>
            </a:r>
            <a:r>
              <a:rPr lang="en-US" b="1" dirty="0">
                <a:solidFill>
                  <a:schemeClr val="accent2">
                    <a:lumMod val="95000"/>
                    <a:lumOff val="5000"/>
                  </a:schemeClr>
                </a:solidFill>
                <a:latin typeface="Calibri" panose="020F0502020204030204" pitchFamily="34" charset="0"/>
                <a:cs typeface="Calibri" panose="020F0502020204030204" pitchFamily="34" charset="0"/>
              </a:rPr>
              <a:t>UI formatting and alignment defect</a:t>
            </a:r>
            <a:r>
              <a:rPr lang="en-US" dirty="0">
                <a:solidFill>
                  <a:schemeClr val="accent2">
                    <a:lumMod val="95000"/>
                    <a:lumOff val="5000"/>
                  </a:schemeClr>
                </a:solidFill>
                <a:latin typeface="Calibri" panose="020F0502020204030204" pitchFamily="34" charset="0"/>
                <a:cs typeface="Calibri" panose="020F0502020204030204" pitchFamily="34" charset="0"/>
              </a:rPr>
              <a:t> in the Added DMR Parts section. The screen rendering logic did not correctly align data fields and values when displaying DMR part information on the Issue Summary page. As a result, records appeared misaligned and were not presented in a structured format.</a:t>
            </a: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Issue Summary page layout was reviewed and updated to ensure proper alignment of all fields within the </a:t>
            </a:r>
            <a:r>
              <a:rPr lang="en-US" b="1" dirty="0">
                <a:solidFill>
                  <a:schemeClr val="accent2">
                    <a:lumMod val="95000"/>
                    <a:lumOff val="5000"/>
                  </a:schemeClr>
                </a:solidFill>
                <a:latin typeface="Calibri" panose="020F0502020204030204" pitchFamily="34" charset="0"/>
                <a:cs typeface="Calibri" panose="020F0502020204030204" pitchFamily="34" charset="0"/>
              </a:rPr>
              <a:t>Added DMR Parts</a:t>
            </a:r>
            <a:r>
              <a:rPr lang="en-US" dirty="0">
                <a:solidFill>
                  <a:schemeClr val="accent2">
                    <a:lumMod val="95000"/>
                    <a:lumOff val="5000"/>
                  </a:schemeClr>
                </a:solidFill>
                <a:latin typeface="Calibri" panose="020F0502020204030204" pitchFamily="34" charset="0"/>
                <a:cs typeface="Calibri" panose="020F0502020204030204" pitchFamily="34" charset="0"/>
              </a:rPr>
              <a:t> section. UI formatting and display logic were corrected to present the data in a clear, consistent, and readable manner. Validation and regression testing were performed to confirm accurate alignment across different data scenarios and supported browsers.</a:t>
            </a:r>
          </a:p>
        </p:txBody>
      </p:sp>
      <p:pic>
        <p:nvPicPr>
          <p:cNvPr id="5" name="Picture 4">
            <a:extLst>
              <a:ext uri="{FF2B5EF4-FFF2-40B4-BE49-F238E27FC236}">
                <a16:creationId xmlns:a16="http://schemas.microsoft.com/office/drawing/2014/main" id="{376C4334-06C5-302A-D26A-08698A00FD03}"/>
              </a:ext>
            </a:extLst>
          </p:cNvPr>
          <p:cNvPicPr>
            <a:picLocks noChangeAspect="1"/>
          </p:cNvPicPr>
          <p:nvPr/>
        </p:nvPicPr>
        <p:blipFill>
          <a:blip r:embed="rId2"/>
          <a:stretch>
            <a:fillRect/>
          </a:stretch>
        </p:blipFill>
        <p:spPr>
          <a:xfrm>
            <a:off x="7571800" y="1080655"/>
            <a:ext cx="4502915" cy="2218012"/>
          </a:xfrm>
          <a:prstGeom prst="rect">
            <a:avLst/>
          </a:prstGeom>
        </p:spPr>
      </p:pic>
      <p:pic>
        <p:nvPicPr>
          <p:cNvPr id="8" name="Picture 7">
            <a:extLst>
              <a:ext uri="{FF2B5EF4-FFF2-40B4-BE49-F238E27FC236}">
                <a16:creationId xmlns:a16="http://schemas.microsoft.com/office/drawing/2014/main" id="{C625BE1B-EA98-B8C0-DB58-101382872DF5}"/>
              </a:ext>
            </a:extLst>
          </p:cNvPr>
          <p:cNvPicPr>
            <a:picLocks noChangeAspect="1"/>
          </p:cNvPicPr>
          <p:nvPr/>
        </p:nvPicPr>
        <p:blipFill>
          <a:blip r:embed="rId3"/>
          <a:stretch>
            <a:fillRect/>
          </a:stretch>
        </p:blipFill>
        <p:spPr>
          <a:xfrm>
            <a:off x="7613365" y="3672641"/>
            <a:ext cx="4378036" cy="2221793"/>
          </a:xfrm>
          <a:prstGeom prst="rect">
            <a:avLst/>
          </a:prstGeom>
        </p:spPr>
      </p:pic>
    </p:spTree>
    <p:extLst>
      <p:ext uri="{BB962C8B-B14F-4D97-AF65-F5344CB8AC3E}">
        <p14:creationId xmlns:p14="http://schemas.microsoft.com/office/powerpoint/2010/main" val="4202294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5D10F-5E1C-0932-0B61-44B04215A0E7}"/>
              </a:ext>
            </a:extLst>
          </p:cNvPr>
          <p:cNvSpPr>
            <a:spLocks noGrp="1"/>
          </p:cNvSpPr>
          <p:nvPr>
            <p:ph type="ctrTitle"/>
          </p:nvPr>
        </p:nvSpPr>
        <p:spPr>
          <a:xfrm>
            <a:off x="1285461" y="1427163"/>
            <a:ext cx="9144000" cy="2387600"/>
          </a:xfrm>
        </p:spPr>
        <p:txBody>
          <a:bodyPr/>
          <a:lstStyle/>
          <a:p>
            <a:r>
              <a:rPr lang="en-US" sz="3600" dirty="0"/>
              <a:t>Thank You</a:t>
            </a:r>
          </a:p>
        </p:txBody>
      </p:sp>
    </p:spTree>
    <p:extLst>
      <p:ext uri="{BB962C8B-B14F-4D97-AF65-F5344CB8AC3E}">
        <p14:creationId xmlns:p14="http://schemas.microsoft.com/office/powerpoint/2010/main" val="3562330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B163B-EF62-F181-E512-F5B8EAAFB4A4}"/>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433B7C0B-B51C-EED2-A32D-02DDB540C716}"/>
              </a:ext>
            </a:extLst>
          </p:cNvPr>
          <p:cNvSpPr>
            <a:spLocks noGrp="1"/>
          </p:cNvSpPr>
          <p:nvPr>
            <p:ph type="body" sz="quarter" idx="19"/>
          </p:nvPr>
        </p:nvSpPr>
        <p:spPr>
          <a:xfrm>
            <a:off x="359999" y="0"/>
            <a:ext cx="9612000" cy="914400"/>
          </a:xfrm>
        </p:spPr>
        <p:txBody>
          <a:bodyPr anchor="ctr">
            <a:normAutofit/>
          </a:bodyPr>
          <a:lstStyle/>
          <a:p>
            <a:pPr>
              <a:spcAft>
                <a:spcPts val="600"/>
              </a:spcAft>
            </a:pPr>
            <a:r>
              <a:rPr lang="en-US" dirty="0"/>
              <a:t>Display Review / Manage 3D, 5D, 8D and Chargeback tasks which are Pending for Review at Adient end to Supplier Users.</a:t>
            </a:r>
          </a:p>
        </p:txBody>
      </p:sp>
      <p:sp>
        <p:nvSpPr>
          <p:cNvPr id="3" name="TextBox 2">
            <a:extLst>
              <a:ext uri="{FF2B5EF4-FFF2-40B4-BE49-F238E27FC236}">
                <a16:creationId xmlns:a16="http://schemas.microsoft.com/office/drawing/2014/main" id="{2D8F31EC-5304-7998-F978-186545C5D463}"/>
              </a:ext>
            </a:extLst>
          </p:cNvPr>
          <p:cNvSpPr txBox="1"/>
          <p:nvPr/>
        </p:nvSpPr>
        <p:spPr>
          <a:xfrm>
            <a:off x="220717" y="1027446"/>
            <a:ext cx="11516357" cy="2523768"/>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Supplier Portal users currently only have visibility of submit tasks. However, within the IRIS workflow, there are several tasks that are not accessible for suppliers to view. As a result, Supplier Portal users may assume that all tasks are completed, and no further action is pending.</a:t>
            </a:r>
            <a:br>
              <a:rPr lang="en-US" dirty="0">
                <a:highlight>
                  <a:srgbClr val="FFFFFF"/>
                </a:highlight>
              </a:rPr>
            </a:br>
            <a:endParaRPr lang="en-US" sz="1600" b="1" dirty="0">
              <a:solidFill>
                <a:schemeClr val="accent3">
                  <a:lumMod val="90000"/>
                  <a:lumOff val="10000"/>
                </a:schemeClr>
              </a:solidFill>
            </a:endParaRPr>
          </a:p>
          <a:p>
            <a:r>
              <a:rPr lang="en-US" sz="1600" b="1" dirty="0">
                <a:solidFill>
                  <a:schemeClr val="accent3">
                    <a:lumMod val="90000"/>
                    <a:lumOff val="10000"/>
                  </a:schemeClr>
                </a:solidFill>
              </a:rPr>
              <a:t>Solution Applied :</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rPr>
              <a:t>To address this, a new functionality will be introduced that allows Supplier Portal users to see tasks pending on the Adient side for approval. These tasks will be view-only, with no action required from Supplier Portal users. Additionally, users will have read access to the associated audit logs for these tasks.</a:t>
            </a:r>
          </a:p>
        </p:txBody>
      </p:sp>
      <p:pic>
        <p:nvPicPr>
          <p:cNvPr id="4" name="Picture 3">
            <a:extLst>
              <a:ext uri="{FF2B5EF4-FFF2-40B4-BE49-F238E27FC236}">
                <a16:creationId xmlns:a16="http://schemas.microsoft.com/office/drawing/2014/main" id="{D6F75F78-1B71-1CA0-5DFB-DD917A3237F5}"/>
              </a:ext>
            </a:extLst>
          </p:cNvPr>
          <p:cNvPicPr>
            <a:picLocks noChangeAspect="1"/>
          </p:cNvPicPr>
          <p:nvPr/>
        </p:nvPicPr>
        <p:blipFill>
          <a:blip r:embed="rId2"/>
          <a:stretch>
            <a:fillRect/>
          </a:stretch>
        </p:blipFill>
        <p:spPr>
          <a:xfrm>
            <a:off x="4738126" y="3664260"/>
            <a:ext cx="6889767" cy="2610697"/>
          </a:xfrm>
          <a:prstGeom prst="rect">
            <a:avLst/>
          </a:prstGeom>
        </p:spPr>
      </p:pic>
    </p:spTree>
    <p:extLst>
      <p:ext uri="{BB962C8B-B14F-4D97-AF65-F5344CB8AC3E}">
        <p14:creationId xmlns:p14="http://schemas.microsoft.com/office/powerpoint/2010/main" val="3276878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9C8C7-E1F5-9E1F-DC11-C1851CBCE640}"/>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EC5DC346-D94B-CD32-8DFA-06B24D3F7F0E}"/>
              </a:ext>
            </a:extLst>
          </p:cNvPr>
          <p:cNvSpPr>
            <a:spLocks noGrp="1"/>
          </p:cNvSpPr>
          <p:nvPr>
            <p:ph type="body" sz="quarter" idx="19"/>
          </p:nvPr>
        </p:nvSpPr>
        <p:spPr>
          <a:xfrm>
            <a:off x="359999" y="0"/>
            <a:ext cx="9975492" cy="914400"/>
          </a:xfrm>
        </p:spPr>
        <p:txBody>
          <a:bodyPr anchor="ctr">
            <a:normAutofit/>
          </a:bodyPr>
          <a:lstStyle/>
          <a:p>
            <a:pPr>
              <a:spcAft>
                <a:spcPts val="600"/>
              </a:spcAft>
            </a:pPr>
            <a:r>
              <a:rPr lang="en-US" dirty="0"/>
              <a:t>UI Enhancements | Add the border to all the radio buttons and checkboxes to make those more visible.</a:t>
            </a:r>
          </a:p>
        </p:txBody>
      </p:sp>
      <p:sp>
        <p:nvSpPr>
          <p:cNvPr id="3" name="TextBox 2">
            <a:extLst>
              <a:ext uri="{FF2B5EF4-FFF2-40B4-BE49-F238E27FC236}">
                <a16:creationId xmlns:a16="http://schemas.microsoft.com/office/drawing/2014/main" id="{6B05A3FB-1C63-EEEA-4403-A25FDC450FB0}"/>
              </a:ext>
            </a:extLst>
          </p:cNvPr>
          <p:cNvSpPr txBox="1"/>
          <p:nvPr/>
        </p:nvSpPr>
        <p:spPr>
          <a:xfrm>
            <a:off x="110100" y="1009936"/>
            <a:ext cx="12081900" cy="2800767"/>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Supplier Portal users experienced difficulty identifying radio buttons and checkboxes on certain screens, particularly when working with complex forms, different display resolutions, or varying background colors. The lack of clear visual boundaries made selectable options less noticeable, increasing the risk of missed selections, incorrect inputs, and additional time spent reviewing forms before submission.</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endParaRPr lang="en-US" sz="1600" b="1" dirty="0">
              <a:solidFill>
                <a:schemeClr val="accent3">
                  <a:lumMod val="90000"/>
                  <a:lumOff val="10000"/>
                </a:schemeClr>
              </a:solidFill>
            </a:endParaRPr>
          </a:p>
          <a:p>
            <a:r>
              <a:rPr lang="en-US" sz="1600" b="1" dirty="0">
                <a:solidFill>
                  <a:schemeClr val="accent3">
                    <a:lumMod val="90000"/>
                    <a:lumOff val="10000"/>
                  </a:schemeClr>
                </a:solidFill>
              </a:rPr>
              <a:t>Solution Applied :</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The Supplier Portal user interface has been enhanced by adding clearly visible and consistent borders to all radio buttons and checkboxes. The updated styling is applied across all states, including default, selected, hover, focus, and disabled states, ensuring users can easily identify available options regardless of screen resolution or page design.</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95E10A13-FD56-0F1A-977D-A78097817AE2}"/>
              </a:ext>
            </a:extLst>
          </p:cNvPr>
          <p:cNvSpPr txBox="1"/>
          <p:nvPr/>
        </p:nvSpPr>
        <p:spPr>
          <a:xfrm>
            <a:off x="110100" y="3933535"/>
            <a:ext cx="6536359" cy="1754326"/>
          </a:xfrm>
          <a:prstGeom prst="rect">
            <a:avLst/>
          </a:prstGeom>
          <a:noFill/>
        </p:spPr>
        <p:txBody>
          <a:bodyPr wrap="square">
            <a:spAutoFit/>
          </a:bodyPr>
          <a:lstStyle/>
          <a:p>
            <a:r>
              <a:rPr lang="en-US" sz="1600" b="1" dirty="0">
                <a:solidFill>
                  <a:schemeClr val="accent3">
                    <a:lumMod val="90000"/>
                    <a:lumOff val="10000"/>
                  </a:schemeClr>
                </a:solidFill>
              </a:rPr>
              <a:t>Benefits</a:t>
            </a:r>
            <a:r>
              <a:rPr lang="en-US" dirty="0"/>
              <a:t>:</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Improved visibility of selectable controls throughout the Supplier Portal. </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Reduced user errors caused by missed or unclear selections.</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Consistent user experience across all Supplier Portal forms and workflows.</a:t>
            </a:r>
          </a:p>
        </p:txBody>
      </p:sp>
      <p:pic>
        <p:nvPicPr>
          <p:cNvPr id="5" name="Picture 4">
            <a:extLst>
              <a:ext uri="{FF2B5EF4-FFF2-40B4-BE49-F238E27FC236}">
                <a16:creationId xmlns:a16="http://schemas.microsoft.com/office/drawing/2014/main" id="{7013FEFD-CE26-62BA-57CF-0B2114E081F8}"/>
              </a:ext>
            </a:extLst>
          </p:cNvPr>
          <p:cNvPicPr>
            <a:picLocks noChangeAspect="1"/>
          </p:cNvPicPr>
          <p:nvPr/>
        </p:nvPicPr>
        <p:blipFill>
          <a:blip r:embed="rId2"/>
          <a:stretch>
            <a:fillRect/>
          </a:stretch>
        </p:blipFill>
        <p:spPr>
          <a:xfrm>
            <a:off x="6732719" y="4273247"/>
            <a:ext cx="4829849" cy="1333686"/>
          </a:xfrm>
          <a:prstGeom prst="rect">
            <a:avLst/>
          </a:prstGeom>
        </p:spPr>
      </p:pic>
    </p:spTree>
    <p:extLst>
      <p:ext uri="{BB962C8B-B14F-4D97-AF65-F5344CB8AC3E}">
        <p14:creationId xmlns:p14="http://schemas.microsoft.com/office/powerpoint/2010/main" val="3888276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18425-1EA3-8534-D733-6FBF1458ED49}"/>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4F0F13CD-64A7-CEF4-B443-33601330F38D}"/>
              </a:ext>
            </a:extLst>
          </p:cNvPr>
          <p:cNvSpPr>
            <a:spLocks noGrp="1"/>
          </p:cNvSpPr>
          <p:nvPr>
            <p:ph type="body" sz="quarter" idx="19"/>
          </p:nvPr>
        </p:nvSpPr>
        <p:spPr>
          <a:xfrm>
            <a:off x="359999" y="0"/>
            <a:ext cx="10072474" cy="914400"/>
          </a:xfrm>
        </p:spPr>
        <p:txBody>
          <a:bodyPr anchor="ctr">
            <a:normAutofit/>
          </a:bodyPr>
          <a:lstStyle/>
          <a:p>
            <a:pPr>
              <a:spcAft>
                <a:spcPts val="600"/>
              </a:spcAft>
            </a:pPr>
            <a:r>
              <a:rPr lang="en-US" dirty="0"/>
              <a:t>All Tasks Should Always Start from the "Issue Summary" Page</a:t>
            </a:r>
          </a:p>
        </p:txBody>
      </p:sp>
      <p:sp>
        <p:nvSpPr>
          <p:cNvPr id="3" name="TextBox 2">
            <a:extLst>
              <a:ext uri="{FF2B5EF4-FFF2-40B4-BE49-F238E27FC236}">
                <a16:creationId xmlns:a16="http://schemas.microsoft.com/office/drawing/2014/main" id="{A0C09B42-7319-5408-2F0C-5B29175847AF}"/>
              </a:ext>
            </a:extLst>
          </p:cNvPr>
          <p:cNvSpPr txBox="1"/>
          <p:nvPr/>
        </p:nvSpPr>
        <p:spPr>
          <a:xfrm>
            <a:off x="207082" y="914400"/>
            <a:ext cx="11624919" cy="4708981"/>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Users working on SMRR, DMR, and SCB tasks were not always presented with the Issue Summary section when opening a task. As a result, users could access task-specific sections without first reviewing the key issue details, leading to inefficiencies, inconsistent task execution, and a lack of immediate context regarding the issue being addressed.</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endParaRPr lang="en-US" sz="1600" b="1" dirty="0">
              <a:solidFill>
                <a:schemeClr val="accent3">
                  <a:lumMod val="90000"/>
                  <a:lumOff val="10000"/>
                </a:schemeClr>
              </a:solidFill>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The task navigation process has been standardized to ensure that all SMRR, DMR, and SCB tasks open with the </a:t>
            </a:r>
            <a:r>
              <a:rPr lang="en-US" b="1" dirty="0">
                <a:solidFill>
                  <a:schemeClr val="accent2">
                    <a:lumMod val="95000"/>
                    <a:lumOff val="5000"/>
                  </a:schemeClr>
                </a:solidFill>
                <a:latin typeface="Calibri" panose="020F0502020204030204" pitchFamily="34" charset="0"/>
                <a:cs typeface="Calibri" panose="020F0502020204030204" pitchFamily="34" charset="0"/>
              </a:rPr>
              <a:t>Issue Summary</a:t>
            </a:r>
            <a:r>
              <a:rPr lang="en-US" dirty="0">
                <a:solidFill>
                  <a:schemeClr val="accent2">
                    <a:lumMod val="95000"/>
                    <a:lumOff val="5000"/>
                  </a:schemeClr>
                </a:solidFill>
                <a:latin typeface="Calibri" panose="020F0502020204030204" pitchFamily="34" charset="0"/>
                <a:cs typeface="Calibri" panose="020F0502020204030204" pitchFamily="34" charset="0"/>
              </a:rPr>
              <a:t> page as the first screen. Users are now provided with a complete overview of the issue, including key details and context, before proceeding to subsequent sections such as root cause analysis, corrective actions, comments, or attachments. This creates a consistent and structured workflow across the application.</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Business Benefits:</a:t>
            </a:r>
            <a:r>
              <a:rPr lang="en-US" sz="1600" dirty="0">
                <a:solidFill>
                  <a:schemeClr val="accent2">
                    <a:lumMod val="95000"/>
                    <a:lumOff val="5000"/>
                  </a:schemeClr>
                </a:solidFill>
                <a:highlight>
                  <a:srgbClr val="FFFFFF"/>
                </a:highlight>
                <a:latin typeface="Segoe UI VSS (Regular)"/>
              </a:rPr>
              <a:t> </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Provides a consistent user experience across all task types.</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Ensures users review critical issue information before taking action.</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Reduces the risk of missing important context or issue details.</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Improves workflow standardization and process adherence.</a:t>
            </a:r>
          </a:p>
          <a:p>
            <a:pPr marL="285750" indent="-285750">
              <a:buFont typeface="Arial" panose="020B0604020202020204" pitchFamily="34" charset="0"/>
              <a:buChar char="•"/>
            </a:pPr>
            <a:r>
              <a:rPr lang="en-US" dirty="0">
                <a:solidFill>
                  <a:schemeClr val="accent2">
                    <a:lumMod val="95000"/>
                    <a:lumOff val="5000"/>
                  </a:schemeClr>
                </a:solidFill>
                <a:latin typeface="Calibri" panose="020F0502020204030204" pitchFamily="34" charset="0"/>
                <a:cs typeface="Calibri" panose="020F0502020204030204" pitchFamily="34" charset="0"/>
              </a:rPr>
              <a:t>Enhances user efficiency by establishing a clear and predictable task starting point.</a:t>
            </a:r>
          </a:p>
        </p:txBody>
      </p:sp>
    </p:spTree>
    <p:extLst>
      <p:ext uri="{BB962C8B-B14F-4D97-AF65-F5344CB8AC3E}">
        <p14:creationId xmlns:p14="http://schemas.microsoft.com/office/powerpoint/2010/main" val="1585500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17382-6DF3-B9C0-0620-4FD0811D23A5}"/>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B9CFDD97-0B18-9B44-7BAD-ED973B7C5F2F}"/>
              </a:ext>
            </a:extLst>
          </p:cNvPr>
          <p:cNvSpPr>
            <a:spLocks noGrp="1"/>
          </p:cNvSpPr>
          <p:nvPr>
            <p:ph type="body" sz="quarter" idx="19"/>
          </p:nvPr>
        </p:nvSpPr>
        <p:spPr>
          <a:xfrm>
            <a:off x="359998" y="0"/>
            <a:ext cx="9809238" cy="914400"/>
          </a:xfrm>
        </p:spPr>
        <p:txBody>
          <a:bodyPr anchor="ctr">
            <a:normAutofit/>
          </a:bodyPr>
          <a:lstStyle/>
          <a:p>
            <a:pPr>
              <a:spcAft>
                <a:spcPts val="600"/>
              </a:spcAft>
            </a:pPr>
            <a:r>
              <a:rPr lang="en-US" dirty="0"/>
              <a:t>Dashboard | </a:t>
            </a:r>
            <a:r>
              <a:rPr lang="en-US" dirty="0" err="1"/>
              <a:t>ToDo</a:t>
            </a:r>
            <a:r>
              <a:rPr lang="en-US" dirty="0"/>
              <a:t> &amp; Update Tasks | Filter Tasks by Quality / Logistics / Both</a:t>
            </a:r>
          </a:p>
        </p:txBody>
      </p:sp>
      <p:sp>
        <p:nvSpPr>
          <p:cNvPr id="3" name="TextBox 2">
            <a:extLst>
              <a:ext uri="{FF2B5EF4-FFF2-40B4-BE49-F238E27FC236}">
                <a16:creationId xmlns:a16="http://schemas.microsoft.com/office/drawing/2014/main" id="{DD59A32C-8AE5-B984-9F1E-D16A2F49EBA2}"/>
              </a:ext>
            </a:extLst>
          </p:cNvPr>
          <p:cNvSpPr txBox="1"/>
          <p:nvPr/>
        </p:nvSpPr>
        <p:spPr>
          <a:xfrm>
            <a:off x="138545" y="914400"/>
            <a:ext cx="11914910" cy="3108543"/>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Supplier Portal users were presented with a combined list of Quality and Logistics tasks on the </a:t>
            </a:r>
            <a:r>
              <a:rPr lang="en-US" dirty="0" err="1">
                <a:solidFill>
                  <a:schemeClr val="accent2">
                    <a:lumMod val="95000"/>
                    <a:lumOff val="5000"/>
                  </a:schemeClr>
                </a:solidFill>
                <a:latin typeface="Calibri" panose="020F0502020204030204" pitchFamily="34" charset="0"/>
                <a:cs typeface="Calibri" panose="020F0502020204030204" pitchFamily="34" charset="0"/>
              </a:rPr>
              <a:t>ToDo</a:t>
            </a:r>
            <a:r>
              <a:rPr lang="en-US" dirty="0">
                <a:solidFill>
                  <a:schemeClr val="accent2">
                    <a:lumMod val="95000"/>
                    <a:lumOff val="5000"/>
                  </a:schemeClr>
                </a:solidFill>
                <a:latin typeface="Calibri" panose="020F0502020204030204" pitchFamily="34" charset="0"/>
                <a:cs typeface="Calibri" panose="020F0502020204030204" pitchFamily="34" charset="0"/>
              </a:rPr>
              <a:t> and Update Tasks page. As the number of open tasks increased, users found it difficult to quickly identify and focus on the tasks relevant to their responsibilities. This resulted in additional time spent reviewing task lists and increased the possibility of overlooking important actions that required attention.</a:t>
            </a:r>
          </a:p>
          <a:p>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New filtering options have been introduced on the Supplier Portal </a:t>
            </a:r>
            <a:r>
              <a:rPr lang="en-US" dirty="0" err="1">
                <a:solidFill>
                  <a:schemeClr val="accent2">
                    <a:lumMod val="95000"/>
                    <a:lumOff val="5000"/>
                  </a:schemeClr>
                </a:solidFill>
                <a:latin typeface="Calibri" panose="020F0502020204030204" pitchFamily="34" charset="0"/>
                <a:cs typeface="Calibri" panose="020F0502020204030204" pitchFamily="34" charset="0"/>
              </a:rPr>
              <a:t>ToDo</a:t>
            </a:r>
            <a:r>
              <a:rPr lang="en-US" dirty="0">
                <a:solidFill>
                  <a:schemeClr val="accent2">
                    <a:lumMod val="95000"/>
                    <a:lumOff val="5000"/>
                  </a:schemeClr>
                </a:solidFill>
                <a:latin typeface="Calibri" panose="020F0502020204030204" pitchFamily="34" charset="0"/>
                <a:cs typeface="Calibri" panose="020F0502020204030204" pitchFamily="34" charset="0"/>
              </a:rPr>
              <a:t> and Update Tasks page, allowing users to view Quality, Logistics, or Both categories. The task list now refreshes dynamically based on the selected filter, enabling users to quickly focus on the tasks most relevant to their role. When no tasks are available for a selected category, an informative message is displayed to provide clear user feedback.</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234D522D-63D1-C85A-0190-A157E3D15857}"/>
              </a:ext>
            </a:extLst>
          </p:cNvPr>
          <p:cNvPicPr>
            <a:picLocks noChangeAspect="1"/>
          </p:cNvPicPr>
          <p:nvPr/>
        </p:nvPicPr>
        <p:blipFill>
          <a:blip r:embed="rId2"/>
          <a:stretch>
            <a:fillRect/>
          </a:stretch>
        </p:blipFill>
        <p:spPr>
          <a:xfrm>
            <a:off x="5139080" y="3694157"/>
            <a:ext cx="6858957" cy="2486372"/>
          </a:xfrm>
          <a:prstGeom prst="rect">
            <a:avLst/>
          </a:prstGeom>
        </p:spPr>
      </p:pic>
    </p:spTree>
    <p:extLst>
      <p:ext uri="{BB962C8B-B14F-4D97-AF65-F5344CB8AC3E}">
        <p14:creationId xmlns:p14="http://schemas.microsoft.com/office/powerpoint/2010/main" val="1240219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322A5-17E8-7A56-3E32-C8DFBDD184C3}"/>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2A08690A-B8F9-6F93-360B-9E9FDFADEF6E}"/>
              </a:ext>
            </a:extLst>
          </p:cNvPr>
          <p:cNvSpPr>
            <a:spLocks noGrp="1"/>
          </p:cNvSpPr>
          <p:nvPr>
            <p:ph type="body" sz="quarter" idx="19"/>
          </p:nvPr>
        </p:nvSpPr>
        <p:spPr>
          <a:xfrm>
            <a:off x="359999" y="0"/>
            <a:ext cx="10072474" cy="914400"/>
          </a:xfrm>
        </p:spPr>
        <p:txBody>
          <a:bodyPr anchor="ctr">
            <a:normAutofit/>
          </a:bodyPr>
          <a:lstStyle/>
          <a:p>
            <a:pPr>
              <a:spcAft>
                <a:spcPts val="600"/>
              </a:spcAft>
            </a:pPr>
            <a:r>
              <a:rPr lang="en-US" dirty="0"/>
              <a:t>Search Engine | Implement Issue Type “SDI (Supplier Disruption Incident)”.</a:t>
            </a:r>
          </a:p>
        </p:txBody>
      </p:sp>
      <p:sp>
        <p:nvSpPr>
          <p:cNvPr id="3" name="TextBox 2">
            <a:extLst>
              <a:ext uri="{FF2B5EF4-FFF2-40B4-BE49-F238E27FC236}">
                <a16:creationId xmlns:a16="http://schemas.microsoft.com/office/drawing/2014/main" id="{B8E77AAA-EA4A-2480-A90C-3111A4F8341A}"/>
              </a:ext>
            </a:extLst>
          </p:cNvPr>
          <p:cNvSpPr txBox="1"/>
          <p:nvPr/>
        </p:nvSpPr>
        <p:spPr>
          <a:xfrm>
            <a:off x="220717" y="1027446"/>
            <a:ext cx="11624919" cy="1723549"/>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The Supplier Portal Search Engine did not include </a:t>
            </a:r>
            <a:r>
              <a:rPr lang="en-US" b="1" dirty="0">
                <a:solidFill>
                  <a:schemeClr val="accent2">
                    <a:lumMod val="95000"/>
                    <a:lumOff val="5000"/>
                  </a:schemeClr>
                </a:solidFill>
                <a:latin typeface="Calibri" panose="020F0502020204030204" pitchFamily="34" charset="0"/>
                <a:cs typeface="Calibri" panose="020F0502020204030204" pitchFamily="34" charset="0"/>
              </a:rPr>
              <a:t>SDI (Supplier Disruption Incident) </a:t>
            </a:r>
            <a:r>
              <a:rPr lang="en-US" dirty="0">
                <a:solidFill>
                  <a:schemeClr val="accent2">
                    <a:lumMod val="95000"/>
                    <a:lumOff val="5000"/>
                  </a:schemeClr>
                </a:solidFill>
                <a:latin typeface="Calibri" panose="020F0502020204030204" pitchFamily="34" charset="0"/>
                <a:cs typeface="Calibri" panose="020F0502020204030204" pitchFamily="34" charset="0"/>
              </a:rPr>
              <a:t>as an available Issue Type within the search criteria. As a result, users had limited visibility into disruption-related issues affecting their organization and were required to rely on alternative methods to locate relevant information. This made issue tracking less efficient and increased the time required to access critical incident details.</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endParaRPr lang="en-US" sz="1600" b="1" dirty="0">
              <a:solidFill>
                <a:schemeClr val="accent3">
                  <a:lumMod val="90000"/>
                  <a:lumOff val="10000"/>
                </a:schemeClr>
              </a:solidFill>
            </a:endParaRPr>
          </a:p>
        </p:txBody>
      </p:sp>
      <p:pic>
        <p:nvPicPr>
          <p:cNvPr id="6" name="Picture 5">
            <a:extLst>
              <a:ext uri="{FF2B5EF4-FFF2-40B4-BE49-F238E27FC236}">
                <a16:creationId xmlns:a16="http://schemas.microsoft.com/office/drawing/2014/main" id="{EBBDA839-8CEA-D2B0-6ACF-574E1C50C33E}"/>
              </a:ext>
            </a:extLst>
          </p:cNvPr>
          <p:cNvPicPr>
            <a:picLocks noChangeAspect="1"/>
          </p:cNvPicPr>
          <p:nvPr/>
        </p:nvPicPr>
        <p:blipFill>
          <a:blip r:embed="rId2"/>
          <a:stretch>
            <a:fillRect/>
          </a:stretch>
        </p:blipFill>
        <p:spPr>
          <a:xfrm>
            <a:off x="5458484" y="2673632"/>
            <a:ext cx="6387152" cy="3649527"/>
          </a:xfrm>
          <a:prstGeom prst="rect">
            <a:avLst/>
          </a:prstGeom>
        </p:spPr>
      </p:pic>
      <p:sp>
        <p:nvSpPr>
          <p:cNvPr id="8" name="TextBox 7">
            <a:extLst>
              <a:ext uri="{FF2B5EF4-FFF2-40B4-BE49-F238E27FC236}">
                <a16:creationId xmlns:a16="http://schemas.microsoft.com/office/drawing/2014/main" id="{CFA3C4E5-4AC6-CBCF-8F7D-A4D5DA3AC8E9}"/>
              </a:ext>
            </a:extLst>
          </p:cNvPr>
          <p:cNvSpPr txBox="1"/>
          <p:nvPr/>
        </p:nvSpPr>
        <p:spPr>
          <a:xfrm>
            <a:off x="220717" y="2750995"/>
            <a:ext cx="5020023" cy="2831544"/>
          </a:xfrm>
          <a:prstGeom prst="rect">
            <a:avLst/>
          </a:prstGeom>
          <a:noFill/>
        </p:spPr>
        <p:txBody>
          <a:bodyPr wrap="square">
            <a:spAutoFit/>
          </a:bodyPr>
          <a:lstStyle/>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Search Engine functionality has been enhanced to include </a:t>
            </a:r>
            <a:r>
              <a:rPr lang="en-US" b="1" dirty="0">
                <a:solidFill>
                  <a:schemeClr val="accent2">
                    <a:lumMod val="95000"/>
                    <a:lumOff val="5000"/>
                  </a:schemeClr>
                </a:solidFill>
                <a:latin typeface="Calibri" panose="020F0502020204030204" pitchFamily="34" charset="0"/>
                <a:cs typeface="Calibri" panose="020F0502020204030204" pitchFamily="34" charset="0"/>
              </a:rPr>
              <a:t>SDI (Supplier Disruption Incident) </a:t>
            </a:r>
            <a:r>
              <a:rPr lang="en-US" dirty="0">
                <a:solidFill>
                  <a:schemeClr val="accent2">
                    <a:lumMod val="95000"/>
                    <a:lumOff val="5000"/>
                  </a:schemeClr>
                </a:solidFill>
                <a:latin typeface="Calibri" panose="020F0502020204030204" pitchFamily="34" charset="0"/>
                <a:cs typeface="Calibri" panose="020F0502020204030204" pitchFamily="34" charset="0"/>
              </a:rPr>
              <a:t>as a supported Issue Type. Supplier users can now select SDI from the Issue Type filter and retrieve only those SDI records that are associated with their organization. This enhancement provides direct access to disruption-related issues through a familiar search experience, improving visibility and simplifying issue tracking and follow-up activities.</a:t>
            </a:r>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1437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11973-62CD-41DE-636A-06BA8CA7A98C}"/>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885D217B-C5C0-8C83-A150-083755D665BC}"/>
              </a:ext>
            </a:extLst>
          </p:cNvPr>
          <p:cNvSpPr>
            <a:spLocks noGrp="1"/>
          </p:cNvSpPr>
          <p:nvPr>
            <p:ph type="body" sz="quarter" idx="19"/>
          </p:nvPr>
        </p:nvSpPr>
        <p:spPr>
          <a:xfrm>
            <a:off x="359999" y="0"/>
            <a:ext cx="9752992" cy="914400"/>
          </a:xfrm>
        </p:spPr>
        <p:txBody>
          <a:bodyPr anchor="ctr">
            <a:normAutofit/>
          </a:bodyPr>
          <a:lstStyle/>
          <a:p>
            <a:pPr>
              <a:spcAft>
                <a:spcPts val="600"/>
              </a:spcAft>
            </a:pPr>
            <a:r>
              <a:rPr lang="en-US" dirty="0"/>
              <a:t>All Tasks | Save Draft Action | Make Comment Section Non-Mandatory.</a:t>
            </a:r>
          </a:p>
        </p:txBody>
      </p:sp>
      <p:sp>
        <p:nvSpPr>
          <p:cNvPr id="3" name="TextBox 2">
            <a:extLst>
              <a:ext uri="{FF2B5EF4-FFF2-40B4-BE49-F238E27FC236}">
                <a16:creationId xmlns:a16="http://schemas.microsoft.com/office/drawing/2014/main" id="{5FB5D905-7F0E-0E9D-BC7C-2631F1483408}"/>
              </a:ext>
            </a:extLst>
          </p:cNvPr>
          <p:cNvSpPr txBox="1"/>
          <p:nvPr/>
        </p:nvSpPr>
        <p:spPr>
          <a:xfrm>
            <a:off x="109880" y="941696"/>
            <a:ext cx="11929720" cy="4739759"/>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Users working on SMRR and DMR tasks were required to enter comments before saving their work as a draft, even when they were not ready to provide additional information. This created an unnecessary dependency during the draft-saving process and limiting users' ability to save their progress quickly and return later to complete the task. As a result, users experienced interruptions in their workflow and reduced flexibility while managing incomplete tasks.</a:t>
            </a:r>
          </a:p>
          <a:p>
            <a:endParaRPr lang="en-US" dirty="0">
              <a:solidFill>
                <a:schemeClr val="accent2">
                  <a:lumMod val="95000"/>
                  <a:lumOff val="5000"/>
                </a:schemeClr>
              </a:solidFill>
              <a:highlight>
                <a:srgbClr val="FFFFFF"/>
              </a:highlight>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The Save Draft functionality has been enhanced to make the comment section optional when saving a task as a draft. Users can now save their progress without entering comments and return later to complete the remaining information. Existing validation requirements for submission and workflow completion remain unchanged, ensuring compliance with established business processes while providing greater flexibility during task preparation.</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Business Benefits:</a:t>
            </a:r>
            <a:r>
              <a:rPr lang="en-US" sz="1600" dirty="0">
                <a:solidFill>
                  <a:schemeClr val="accent2">
                    <a:lumMod val="95000"/>
                    <a:lumOff val="5000"/>
                  </a:schemeClr>
                </a:solidFill>
                <a:highlight>
                  <a:srgbClr val="FFFFFF"/>
                </a:highlight>
                <a:latin typeface="Segoe UI VSS (Regular)"/>
              </a:rPr>
              <a:t> </a:t>
            </a:r>
          </a:p>
          <a:p>
            <a:r>
              <a:rPr lang="en-US" dirty="0">
                <a:solidFill>
                  <a:schemeClr val="accent2">
                    <a:lumMod val="95000"/>
                    <a:lumOff val="5000"/>
                  </a:schemeClr>
                </a:solidFill>
                <a:latin typeface="Calibri" panose="020F0502020204030204" pitchFamily="34" charset="0"/>
                <a:cs typeface="Calibri" panose="020F0502020204030204" pitchFamily="34" charset="0"/>
              </a:rPr>
              <a:t>Allows users to save work in progress more efficiently without unnecessary data entry. Improves user productivity and flexibility when managing incomplete tasks. Reduces interruptions during task preparation and data collection activities. </a:t>
            </a:r>
          </a:p>
          <a:p>
            <a:r>
              <a:rPr lang="en-US" dirty="0">
                <a:solidFill>
                  <a:schemeClr val="accent2">
                    <a:lumMod val="95000"/>
                    <a:lumOff val="5000"/>
                  </a:schemeClr>
                </a:solidFill>
                <a:latin typeface="Calibri" panose="020F0502020204030204" pitchFamily="34" charset="0"/>
                <a:cs typeface="Calibri" panose="020F0502020204030204" pitchFamily="34" charset="0"/>
              </a:rPr>
              <a:t>Provides a more user-friendly and intuitive draft-saving experience. Maintains existing business controls for final submission while simplifying draft management.</a:t>
            </a:r>
          </a:p>
        </p:txBody>
      </p:sp>
    </p:spTree>
    <p:extLst>
      <p:ext uri="{BB962C8B-B14F-4D97-AF65-F5344CB8AC3E}">
        <p14:creationId xmlns:p14="http://schemas.microsoft.com/office/powerpoint/2010/main" val="2456675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D1603-326F-1E66-104A-94F1962532FA}"/>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F73DDEF5-3A67-8806-74F9-2ADA6714638E}"/>
              </a:ext>
            </a:extLst>
          </p:cNvPr>
          <p:cNvSpPr>
            <a:spLocks noGrp="1"/>
          </p:cNvSpPr>
          <p:nvPr>
            <p:ph type="body" sz="quarter" idx="19"/>
          </p:nvPr>
        </p:nvSpPr>
        <p:spPr>
          <a:xfrm>
            <a:off x="359999" y="0"/>
            <a:ext cx="10072474" cy="914400"/>
          </a:xfrm>
        </p:spPr>
        <p:txBody>
          <a:bodyPr anchor="ctr">
            <a:normAutofit/>
          </a:bodyPr>
          <a:lstStyle/>
          <a:p>
            <a:pPr>
              <a:spcAft>
                <a:spcPts val="600"/>
              </a:spcAft>
            </a:pPr>
            <a:r>
              <a:rPr lang="en-US" dirty="0"/>
              <a:t>Visual Enhancement | Background Data Processing | Display Loader for Each Background Data Processing</a:t>
            </a:r>
          </a:p>
        </p:txBody>
      </p:sp>
      <p:sp>
        <p:nvSpPr>
          <p:cNvPr id="3" name="TextBox 2">
            <a:extLst>
              <a:ext uri="{FF2B5EF4-FFF2-40B4-BE49-F238E27FC236}">
                <a16:creationId xmlns:a16="http://schemas.microsoft.com/office/drawing/2014/main" id="{2E344FFC-FFA9-F121-858B-445FAA928826}"/>
              </a:ext>
            </a:extLst>
          </p:cNvPr>
          <p:cNvSpPr txBox="1"/>
          <p:nvPr/>
        </p:nvSpPr>
        <p:spPr>
          <a:xfrm>
            <a:off x="109880" y="914400"/>
            <a:ext cx="11929720" cy="5047536"/>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Several application activities involve background data processing that may take a few seconds to complete before information is displayed or updated. During these operations, users did not receive any visual indication that processing was in progress, making the application appear unresponsive. This created uncertainty about whether a request had been successfully initiated and often resulted in users repeatedly clicking buttons, refreshing pages, or navigating away before processing was complete.</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b="1" dirty="0">
                <a:solidFill>
                  <a:schemeClr val="accent3">
                    <a:lumMod val="90000"/>
                    <a:lumOff val="10000"/>
                  </a:schemeClr>
                </a:solidFill>
                <a:latin typeface="Calibri" panose="020F0502020204030204" pitchFamily="34" charset="0"/>
                <a:cs typeface="Calibri" panose="020F0502020204030204" pitchFamily="34" charset="0"/>
              </a:rPr>
              <a:t>Impact:</a:t>
            </a:r>
          </a:p>
          <a:p>
            <a:r>
              <a:rPr lang="en-US" dirty="0">
                <a:solidFill>
                  <a:schemeClr val="accent2">
                    <a:lumMod val="95000"/>
                    <a:lumOff val="5000"/>
                  </a:schemeClr>
                </a:solidFill>
                <a:latin typeface="Calibri" panose="020F0502020204030204" pitchFamily="34" charset="0"/>
                <a:cs typeface="Calibri" panose="020F0502020204030204" pitchFamily="34" charset="0"/>
              </a:rPr>
              <a:t>The application performed background data processing without providing a consistent visual status indicator to users. While the system was functioning correctly, the absence of a visible processing notification made it difficult for users to distinguish between normal processing time and a potential system issue. Additionally, user actions were not always restricted during processing, increasing the likelihood of duplicate requests and unintended system operations. </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A standardized loading indicator has been introduced for all relevant background data processing activities across the application. Whenever a background operation is triggered, a loader is displayed immediately and remains visible until processing is completed. This enhancement provides users with clear feedback that the system is actively working on their request and helps prevent unnecessary repeated actions while processing is in progress.</a:t>
            </a:r>
          </a:p>
          <a:p>
            <a:endParaRPr lang="en-US" dirty="0">
              <a:solidFill>
                <a:schemeClr val="accent2">
                  <a:lumMod val="95000"/>
                  <a:lumOff val="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9412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B5093-07C6-4BB1-992F-4538DFC63617}"/>
            </a:ext>
          </a:extLst>
        </p:cNvPr>
        <p:cNvGrpSpPr/>
        <p:nvPr/>
      </p:nvGrpSpPr>
      <p:grpSpPr>
        <a:xfrm>
          <a:off x="0" y="0"/>
          <a:ext cx="0" cy="0"/>
          <a:chOff x="0" y="0"/>
          <a:chExt cx="0" cy="0"/>
        </a:xfrm>
      </p:grpSpPr>
      <p:sp>
        <p:nvSpPr>
          <p:cNvPr id="9" name="Text Placeholder 1">
            <a:extLst>
              <a:ext uri="{FF2B5EF4-FFF2-40B4-BE49-F238E27FC236}">
                <a16:creationId xmlns:a16="http://schemas.microsoft.com/office/drawing/2014/main" id="{7D13B5DB-A4C5-B9B0-4313-881E95412E28}"/>
              </a:ext>
            </a:extLst>
          </p:cNvPr>
          <p:cNvSpPr>
            <a:spLocks noGrp="1"/>
          </p:cNvSpPr>
          <p:nvPr>
            <p:ph type="body" sz="quarter" idx="19"/>
          </p:nvPr>
        </p:nvSpPr>
        <p:spPr>
          <a:xfrm>
            <a:off x="359999" y="0"/>
            <a:ext cx="10072474" cy="914400"/>
          </a:xfrm>
        </p:spPr>
        <p:txBody>
          <a:bodyPr anchor="ctr">
            <a:normAutofit/>
          </a:bodyPr>
          <a:lstStyle/>
          <a:p>
            <a:pPr>
              <a:spcAft>
                <a:spcPts val="600"/>
              </a:spcAft>
            </a:pPr>
            <a:r>
              <a:rPr lang="en-US" dirty="0"/>
              <a:t>Search Engine | SMRR/DMR | Issue Summary | Related SDI Issue ID should be displayed.</a:t>
            </a:r>
          </a:p>
        </p:txBody>
      </p:sp>
      <p:sp>
        <p:nvSpPr>
          <p:cNvPr id="3" name="TextBox 2">
            <a:extLst>
              <a:ext uri="{FF2B5EF4-FFF2-40B4-BE49-F238E27FC236}">
                <a16:creationId xmlns:a16="http://schemas.microsoft.com/office/drawing/2014/main" id="{47FC886B-C35A-A2D5-FDBF-2E6EAEE4CA27}"/>
              </a:ext>
            </a:extLst>
          </p:cNvPr>
          <p:cNvSpPr txBox="1"/>
          <p:nvPr/>
        </p:nvSpPr>
        <p:spPr>
          <a:xfrm>
            <a:off x="109880" y="914400"/>
            <a:ext cx="11929720" cy="1754326"/>
          </a:xfrm>
          <a:prstGeom prst="rect">
            <a:avLst/>
          </a:prstGeom>
          <a:noFill/>
        </p:spPr>
        <p:txBody>
          <a:bodyPr wrap="square" rtlCol="0">
            <a:spAutoFit/>
          </a:bodyPr>
          <a:lstStyle/>
          <a:p>
            <a:r>
              <a:rPr lang="en-US" b="1" dirty="0">
                <a:solidFill>
                  <a:schemeClr val="accent3">
                    <a:lumMod val="90000"/>
                    <a:lumOff val="10000"/>
                  </a:schemeClr>
                </a:solidFill>
                <a:latin typeface="Calibri" panose="020F0502020204030204" pitchFamily="34" charset="0"/>
                <a:cs typeface="Calibri" panose="020F0502020204030204" pitchFamily="34" charset="0"/>
              </a:rPr>
              <a:t>Problem Statement:</a:t>
            </a:r>
          </a:p>
          <a:p>
            <a:r>
              <a:rPr lang="en-US" dirty="0">
                <a:solidFill>
                  <a:schemeClr val="accent2">
                    <a:lumMod val="95000"/>
                    <a:lumOff val="5000"/>
                  </a:schemeClr>
                </a:solidFill>
                <a:latin typeface="Calibri" panose="020F0502020204030204" pitchFamily="34" charset="0"/>
                <a:cs typeface="Calibri" panose="020F0502020204030204" pitchFamily="34" charset="0"/>
              </a:rPr>
              <a:t>Supplier Portal users could view SMRR and DMR issue details through the Search Engine; however, there was no visibility of any associated </a:t>
            </a:r>
            <a:r>
              <a:rPr lang="en-US" b="1" dirty="0">
                <a:solidFill>
                  <a:schemeClr val="accent2">
                    <a:lumMod val="95000"/>
                    <a:lumOff val="5000"/>
                  </a:schemeClr>
                </a:solidFill>
                <a:latin typeface="Calibri" panose="020F0502020204030204" pitchFamily="34" charset="0"/>
                <a:cs typeface="Calibri" panose="020F0502020204030204" pitchFamily="34" charset="0"/>
              </a:rPr>
              <a:t>Supplier Disruption Incident (SDI)</a:t>
            </a:r>
            <a:r>
              <a:rPr lang="en-US" dirty="0">
                <a:solidFill>
                  <a:schemeClr val="accent2">
                    <a:lumMod val="95000"/>
                    <a:lumOff val="5000"/>
                  </a:schemeClr>
                </a:solidFill>
                <a:latin typeface="Calibri" panose="020F0502020204030204" pitchFamily="34" charset="0"/>
                <a:cs typeface="Calibri" panose="020F0502020204030204" pitchFamily="34" charset="0"/>
              </a:rPr>
              <a:t> records within the Issue Summary. As a result, users were unable to easily identify whether a quality or logistics issue was linked to an SDI, requiring additional effort to locate related information through separate searches or communication channels. This reduced traceability and made it more difficult to understand the complete context of an issue.</a:t>
            </a:r>
          </a:p>
        </p:txBody>
      </p:sp>
      <p:sp>
        <p:nvSpPr>
          <p:cNvPr id="11" name="TextBox 10">
            <a:extLst>
              <a:ext uri="{FF2B5EF4-FFF2-40B4-BE49-F238E27FC236}">
                <a16:creationId xmlns:a16="http://schemas.microsoft.com/office/drawing/2014/main" id="{D83502C9-6493-01E6-497A-8D43805F870A}"/>
              </a:ext>
            </a:extLst>
          </p:cNvPr>
          <p:cNvSpPr txBox="1"/>
          <p:nvPr/>
        </p:nvSpPr>
        <p:spPr>
          <a:xfrm>
            <a:off x="83460" y="2845223"/>
            <a:ext cx="8582867" cy="2277547"/>
          </a:xfrm>
          <a:prstGeom prst="rect">
            <a:avLst/>
          </a:prstGeom>
          <a:noFill/>
        </p:spPr>
        <p:txBody>
          <a:bodyPr wrap="square">
            <a:spAutoFit/>
          </a:bodyPr>
          <a:lstStyle/>
          <a:p>
            <a:r>
              <a:rPr lang="en-US" sz="1600" b="1" dirty="0">
                <a:solidFill>
                  <a:schemeClr val="accent3">
                    <a:lumMod val="90000"/>
                    <a:lumOff val="10000"/>
                  </a:schemeClr>
                </a:solidFill>
              </a:rPr>
              <a:t>Solution Applied:</a:t>
            </a:r>
            <a:r>
              <a:rPr lang="en-US" sz="1600" dirty="0">
                <a:solidFill>
                  <a:schemeClr val="accent2">
                    <a:lumMod val="95000"/>
                    <a:lumOff val="5000"/>
                  </a:schemeClr>
                </a:solidFill>
                <a:highlight>
                  <a:srgbClr val="FFFFFF"/>
                </a:highlight>
                <a:latin typeface="Segoe UI VSS (Regular)"/>
              </a:rPr>
              <a:t> </a:t>
            </a:r>
          </a:p>
          <a:p>
            <a:pPr algn="just"/>
            <a:r>
              <a:rPr lang="en-US" dirty="0">
                <a:solidFill>
                  <a:schemeClr val="accent2">
                    <a:lumMod val="95000"/>
                    <a:lumOff val="5000"/>
                  </a:schemeClr>
                </a:solidFill>
                <a:latin typeface="Calibri" panose="020F0502020204030204" pitchFamily="34" charset="0"/>
                <a:cs typeface="Calibri" panose="020F0502020204030204" pitchFamily="34" charset="0"/>
              </a:rPr>
              <a:t>The Supplier Portal Search Engine has been enhanced to display the </a:t>
            </a:r>
            <a:r>
              <a:rPr lang="en-US" b="1" dirty="0">
                <a:solidFill>
                  <a:schemeClr val="accent2">
                    <a:lumMod val="95000"/>
                    <a:lumOff val="5000"/>
                  </a:schemeClr>
                </a:solidFill>
                <a:latin typeface="Calibri" panose="020F0502020204030204" pitchFamily="34" charset="0"/>
                <a:cs typeface="Calibri" panose="020F0502020204030204" pitchFamily="34" charset="0"/>
              </a:rPr>
              <a:t>Related SDI Issue ID </a:t>
            </a:r>
            <a:r>
              <a:rPr lang="en-US" dirty="0">
                <a:solidFill>
                  <a:schemeClr val="accent2">
                    <a:lumMod val="95000"/>
                    <a:lumOff val="5000"/>
                  </a:schemeClr>
                </a:solidFill>
                <a:latin typeface="Calibri" panose="020F0502020204030204" pitchFamily="34" charset="0"/>
                <a:cs typeface="Calibri" panose="020F0502020204030204" pitchFamily="34" charset="0"/>
              </a:rPr>
              <a:t>within the Issue Summary section for applicable SMRR and DMR issues. The displayed SDI Issue ID is presented as an accessible reference and can be selected to open the corresponding SDI Summary page directly. This improvement provides users with immediate visibility of related disruption incidents and enables seamless navigation between associated records.</a:t>
            </a:r>
          </a:p>
          <a:p>
            <a:pPr algn="just"/>
            <a:endParaRPr lang="en-US" dirty="0">
              <a:solidFill>
                <a:schemeClr val="accent2">
                  <a:lumMod val="95000"/>
                  <a:lumOff val="5000"/>
                </a:schemeClr>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FE06BBE-5D01-ABA0-2F01-451CA075FEAA}"/>
              </a:ext>
            </a:extLst>
          </p:cNvPr>
          <p:cNvPicPr>
            <a:picLocks noChangeAspect="1"/>
          </p:cNvPicPr>
          <p:nvPr/>
        </p:nvPicPr>
        <p:blipFill>
          <a:blip r:embed="rId2"/>
          <a:stretch>
            <a:fillRect/>
          </a:stretch>
        </p:blipFill>
        <p:spPr>
          <a:xfrm>
            <a:off x="8846339" y="2395265"/>
            <a:ext cx="3172268" cy="3896269"/>
          </a:xfrm>
          <a:prstGeom prst="rect">
            <a:avLst/>
          </a:prstGeom>
        </p:spPr>
      </p:pic>
    </p:spTree>
    <p:extLst>
      <p:ext uri="{BB962C8B-B14F-4D97-AF65-F5344CB8AC3E}">
        <p14:creationId xmlns:p14="http://schemas.microsoft.com/office/powerpoint/2010/main" val="434445542"/>
      </p:ext>
    </p:extLst>
  </p:cSld>
  <p:clrMapOvr>
    <a:masterClrMapping/>
  </p:clrMapOvr>
</p:sld>
</file>

<file path=ppt/theme/theme1.xml><?xml version="1.0" encoding="utf-8"?>
<a:theme xmlns:a="http://schemas.openxmlformats.org/drawingml/2006/main" name="Adient-MASTER theme // Rev 2.0">
  <a:themeElements>
    <a:clrScheme name="Benutzerdefiniert 27">
      <a:dk1>
        <a:srgbClr val="616265"/>
      </a:dk1>
      <a:lt1>
        <a:sysClr val="window" lastClr="FFFFFF"/>
      </a:lt1>
      <a:dk2>
        <a:srgbClr val="00465B"/>
      </a:dk2>
      <a:lt2>
        <a:srgbClr val="BFD732"/>
      </a:lt2>
      <a:accent1>
        <a:srgbClr val="AAAAAA"/>
      </a:accent1>
      <a:accent2>
        <a:srgbClr val="000000"/>
      </a:accent2>
      <a:accent3>
        <a:srgbClr val="00465B"/>
      </a:accent3>
      <a:accent4>
        <a:srgbClr val="BFD732"/>
      </a:accent4>
      <a:accent5>
        <a:srgbClr val="D8D8D8"/>
      </a:accent5>
      <a:accent6>
        <a:srgbClr val="B43C46"/>
      </a:accent6>
      <a:hlink>
        <a:srgbClr val="00465B"/>
      </a:hlink>
      <a:folHlink>
        <a:srgbClr val="BFD732"/>
      </a:folHlink>
    </a:clrScheme>
    <a:fontScheme name="Adie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dient_ppt_temp_16x9_working_031617-CVR" id="{866DC2B1-E93D-4D54-A957-AF31E00309CA}" vid="{314CFF52-7C6D-4E45-9079-C52FF2DC79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9F48CBA7EB6F459945694427724871" ma:contentTypeVersion="13" ma:contentTypeDescription="Create a new document." ma:contentTypeScope="" ma:versionID="52fe14fc3822eadbc94aef5b1634cbad">
  <xsd:schema xmlns:xsd="http://www.w3.org/2001/XMLSchema" xmlns:xs="http://www.w3.org/2001/XMLSchema" xmlns:p="http://schemas.microsoft.com/office/2006/metadata/properties" xmlns:ns1="http://schemas.microsoft.com/sharepoint/v3" xmlns:ns2="59369dca-b9eb-4426-966f-e47c2c9efc8c" xmlns:ns3="75975118-10d0-4034-9bdb-8f23360d9454" targetNamespace="http://schemas.microsoft.com/office/2006/metadata/properties" ma:root="true" ma:fieldsID="39d40ee16ab6ad6fb15a2ff1e00ee5ec" ns1:_="" ns2:_="" ns3:_="">
    <xsd:import namespace="http://schemas.microsoft.com/sharepoint/v3"/>
    <xsd:import namespace="59369dca-b9eb-4426-966f-e47c2c9efc8c"/>
    <xsd:import namespace="75975118-10d0-4034-9bdb-8f23360d9454"/>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9369dca-b9eb-4426-966f-e47c2c9efc8c"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5975118-10d0-4034-9bdb-8f23360d9454"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159929E-A95B-46BE-B16A-5F2D98CFAC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9369dca-b9eb-4426-966f-e47c2c9efc8c"/>
    <ds:schemaRef ds:uri="75975118-10d0-4034-9bdb-8f23360d94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1E42D0-1C50-4CD2-B2A3-956DB9EBAB5A}">
  <ds:schemaRefs>
    <ds:schemaRef ds:uri="http://schemas.microsoft.com/sharepoint/v3/contenttype/forms"/>
  </ds:schemaRefs>
</ds:datastoreItem>
</file>

<file path=customXml/itemProps3.xml><?xml version="1.0" encoding="utf-8"?>
<ds:datastoreItem xmlns:ds="http://schemas.openxmlformats.org/officeDocument/2006/customXml" ds:itemID="{2C2363CF-A6E7-4B0A-A4AC-C585F47E2420}">
  <ds:schemaRefs>
    <ds:schemaRef ds:uri="http://schemas.microsoft.com/office/2006/metadata/properties"/>
    <ds:schemaRef ds:uri="http://schemas.microsoft.com/office/infopath/2007/PartnerControls"/>
    <ds:schemaRef ds:uri="a5a16fed-3cb8-45ea-9744-ba0aeadce716"/>
    <ds:schemaRef ds:uri="f3c97f6b-780a-4f87-a5df-58c62bb30a1c"/>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4888</TotalTime>
  <Words>2701</Words>
  <Application>Microsoft Office PowerPoint</Application>
  <PresentationFormat>Widescreen</PresentationFormat>
  <Paragraphs>117</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Segoe UI VSS (Regular)</vt:lpstr>
      <vt:lpstr>Adient-MASTER theme // Rev 2.0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IRIS Release 23.2</dc:title>
  <dc:creator>Sudharsan Arunachalam</dc:creator>
  <cp:lastModifiedBy>Praba Srinivassan</cp:lastModifiedBy>
  <cp:revision>127</cp:revision>
  <dcterms:created xsi:type="dcterms:W3CDTF">2023-03-24T09:32:11Z</dcterms:created>
  <dcterms:modified xsi:type="dcterms:W3CDTF">2026-07-15T17:49:10Z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d77c177-921f-4c67-aad2-9844fb8189cd_Enabled">
    <vt:lpwstr>true</vt:lpwstr>
  </property>
  <property fmtid="{D5CDD505-2E9C-101B-9397-08002B2CF9AE}" pid="3" name="MSIP_Label_dd77c177-921f-4c67-aad2-9844fb8189cd_SetDate">
    <vt:lpwstr>2023-03-24T09:41:42Z</vt:lpwstr>
  </property>
  <property fmtid="{D5CDD505-2E9C-101B-9397-08002B2CF9AE}" pid="4" name="MSIP_Label_dd77c177-921f-4c67-aad2-9844fb8189cd_Method">
    <vt:lpwstr>Standard</vt:lpwstr>
  </property>
  <property fmtid="{D5CDD505-2E9C-101B-9397-08002B2CF9AE}" pid="5" name="MSIP_Label_dd77c177-921f-4c67-aad2-9844fb8189cd_Name">
    <vt:lpwstr>dd77c177-921f-4c67-aad2-9844fb8189cd</vt:lpwstr>
  </property>
  <property fmtid="{D5CDD505-2E9C-101B-9397-08002B2CF9AE}" pid="6" name="MSIP_Label_dd77c177-921f-4c67-aad2-9844fb8189cd_SiteId">
    <vt:lpwstr>21f195bc-13e5-4339-82ea-ef8b8ecdd0a9</vt:lpwstr>
  </property>
  <property fmtid="{D5CDD505-2E9C-101B-9397-08002B2CF9AE}" pid="7" name="MSIP_Label_dd77c177-921f-4c67-aad2-9844fb8189cd_ActionId">
    <vt:lpwstr>883e28c8-63ff-437f-a9b5-b0d2c5876c6d</vt:lpwstr>
  </property>
  <property fmtid="{D5CDD505-2E9C-101B-9397-08002B2CF9AE}" pid="8" name="MSIP_Label_dd77c177-921f-4c67-aad2-9844fb8189cd_ContentBits">
    <vt:lpwstr>2</vt:lpwstr>
  </property>
  <property fmtid="{D5CDD505-2E9C-101B-9397-08002B2CF9AE}" pid="9" name="ContentTypeId">
    <vt:lpwstr>0x010100A09F48CBA7EB6F459945694427724871</vt:lpwstr>
  </property>
  <property fmtid="{D5CDD505-2E9C-101B-9397-08002B2CF9AE}" pid="10" name="MediaServiceImageTags">
    <vt:lpwstr/>
  </property>
</Properties>
</file>